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  <p:sldMasterId id="2147483877" r:id="rId3"/>
    <p:sldMasterId id="2147483889" r:id="rId4"/>
    <p:sldMasterId id="2147483901" r:id="rId5"/>
    <p:sldMasterId id="2147483913" r:id="rId6"/>
  </p:sldMasterIdLst>
  <p:notesMasterIdLst>
    <p:notesMasterId r:id="rId23"/>
  </p:notesMasterIdLst>
  <p:sldIdLst>
    <p:sldId id="258" r:id="rId7"/>
    <p:sldId id="1034" r:id="rId8"/>
    <p:sldId id="1016" r:id="rId9"/>
    <p:sldId id="1827" r:id="rId10"/>
    <p:sldId id="1807" r:id="rId11"/>
    <p:sldId id="1820" r:id="rId12"/>
    <p:sldId id="256" r:id="rId13"/>
    <p:sldId id="1506" r:id="rId14"/>
    <p:sldId id="1791" r:id="rId15"/>
    <p:sldId id="1826" r:id="rId16"/>
    <p:sldId id="1825" r:id="rId17"/>
    <p:sldId id="935" r:id="rId18"/>
    <p:sldId id="1823" r:id="rId19"/>
    <p:sldId id="1824" r:id="rId20"/>
    <p:sldId id="1797" r:id="rId21"/>
    <p:sldId id="1780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0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3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7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7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29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8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9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6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55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324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5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88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AAC-62B7-553E-8804-9E2D9AB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795F-F842-31BC-3066-6195C643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E453-A5EB-4EEF-5934-48BC4F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2107-ACD5-473C-B100-90A3AC443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43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BEC3-7FA4-CB11-1E07-ACA26BC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4583-3EFD-0B1F-98E3-894CE23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2536-4B44-EB6A-44F5-64BC7A1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29BF-AA9C-46AD-A98E-8D43DE76D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09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1D4B-0488-CD55-526F-48E4B502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074-3016-70B4-60BE-9497AF3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DBC0-DFA8-DFBE-300F-0B8A43F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42CE-DDCB-41F4-BBDA-8494C3668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325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4CCA-923A-E8C3-0EC8-4D01555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42A3F6-836D-3CB0-BE8D-286F047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EF65F-E148-09C8-7EAB-BD06ED3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A0D6-21A6-4E50-944F-5D164312C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9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2CE9FB-2051-FF9E-88AD-8658CE0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3048E-6A6F-5E37-4551-3735DBD4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406FD-CFBF-2210-428B-7AE783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4F6-E58B-4ABE-84D1-85EBD930F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77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3329E8-A9CA-4B49-5998-E721161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AB3BE-13A5-540B-C975-7C24999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6F5524-7B44-CEFF-A71B-56B9F31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F3F6-B433-4AEC-9177-0CD4DB1C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61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5147C-C600-1105-9FA7-34257680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0D2AA-564C-AA84-B1A4-24D483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D3807C-FF74-80A4-D89B-DE5A481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018-B6DC-4B2F-A49A-3B6FE088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60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0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C0D13-D2EC-CC90-8BCD-7ABCE3A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55857C-C01C-12D0-DC68-96BE8B8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4B9D1-6164-CE12-D707-FBEC45A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95DA-D6CD-4710-9CFD-9C7CEC95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66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85720-A238-82D2-E32E-8645E724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FE25-65A3-3EAE-EC36-15C414C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34677-AC61-A198-FCC5-74346D0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3DDF-AF4B-4C15-AB36-0850E38F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676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7A3D-172D-E32B-37EC-26FF7BA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D6DF-E7F0-A1DD-9357-13809F70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18F4-5B96-87F9-DF1A-697B2DE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4FBC-3BBF-47CA-96A9-9B305E9016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327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EF9C-0E03-4C5D-CED1-BCCF82D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35B8-5EC8-0B0B-FE04-30C0C8B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404-B81A-60F1-B7D8-BF8988A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3B03-8463-46B2-9D3B-CB0F41B20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1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6DD463-FC93-3C3F-2B3A-BCAF18D79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1A6749-A5B3-960B-B5F5-2C15560BA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6C50B-B885-5B00-9792-45D431D69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01F8-5972-432C-9537-EFCD2B5CD1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41825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8149AC-8FB1-D182-70E4-3C159032C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3EC32-09C5-438C-F4E8-6B591C321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03936-AFD7-7AA5-1D47-7F9478EC9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096F-0218-4D46-898C-B37144F8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29484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6659AA-4E0D-03A4-3D19-9581379FB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5BA01-6642-6004-F040-0F1BC14D6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057708-2D39-F142-2C6C-AC376AE4C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EB1D-2EE1-4969-8195-B81C651BE9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356397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3C607D-F338-0CFD-0604-FBC16780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22064-18AE-C661-4932-22404450A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493C-75BF-42EE-0F64-A1B6D7906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211A-876D-4990-A06A-CA92BE2C03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0125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B153E3-AE99-A636-E377-155583AC6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C952DF-58A2-7050-3FFF-74FFD227E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EE910F-AB6D-BE50-874D-4A91668D5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3015-5E16-474C-8523-766BF12109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698892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9CB13F-844C-0574-D4DF-98F20BBCA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97C7AE-0622-BA1B-3907-490C65B7B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2E8617-074C-57F4-D1E7-4B13D4C5C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74FB-2849-47F8-AA0A-21A7621097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37815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97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8615DF-A8C6-DCC0-2A32-05023AB25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671405-35A0-BEA5-829F-0ABCF90D1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97D514-DD99-9652-B6ED-46446F29B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6936-3AEA-4E2C-9D9F-26D5E81C58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5550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8E5C9-78E9-DA93-065E-1CFC59356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383AE-41CE-5B42-8DF8-CD49ADD3D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C4411-F34A-09F2-82A6-055D68016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7E20-E811-4E9A-94E6-94D8476ABC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112650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3B278-5ED8-CE1F-4C81-3D6E917E6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750FB9-AD83-2460-5C56-FDD3EBC3D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F6EE0-B085-B4AF-B178-5A70373AB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2C83-28F8-41E9-8244-292DFF7098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0248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1F723-98C5-8234-AA08-812C578F0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318343-2761-2FCD-CE28-FB0C15ECE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BBFD4B-21B7-DAC1-E1E3-BB8CF948B0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229C-7314-4685-8400-723D65CA0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90576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6B5C8-8623-A64F-DD60-2E226787F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D5B7E-9A61-3AF6-9B18-41681BCA9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E86C9-4965-5F19-EC21-047A63066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8997-DD58-403E-BA2A-E92E9E7E9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037736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36DD6-A20C-FFAE-4E5E-CC15DC9E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0FFA-13C1-EF24-A6DF-6A0D8F5F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5E67D-368A-F32C-B7E8-20ED11D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406-EB30-4C83-B904-AF2F370C77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518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9375-A193-5AEC-971A-1DDC99B7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2C3B-B334-5B4D-75BE-01125BB8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5928-7449-6A5A-B4E6-A660D37C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8FF3-D6BE-4DC3-84C6-A7C8CC131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57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DDC-17A4-1319-4115-E2BC4778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D4AA-B142-3266-EF85-B28544C1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ACE3-4EEB-176C-3F8D-4C9E6161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C9-A260-4291-82B9-96AC2678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06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F4136C-091E-A8F0-FF48-B08BA431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25B9F-E77F-CD11-BCAC-B6CB4464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19A431-AA09-37CD-0755-3BA84DDC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99D-033E-47F8-BCD4-3731589B9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453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BFFDC4-3338-8BED-1637-23CF222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C75552-00D6-5EE3-0342-189AD717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0FB87-6E6A-176B-BAAA-EBEBF08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502-E62F-4FBC-9458-43FD7FB0A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7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955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F43EA-26EE-8C5B-58A8-641071E2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54BF17-721A-7316-04FE-2BD0278B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4A6E8-6444-410E-3251-797D285B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15F3-C45F-44CB-99E6-EFFBA50635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396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89C296-AAB0-8CC2-92E8-6AB19BA2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AB2E5D-4567-735F-1FCA-0A79B47D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BE18A1-AA5B-BE18-C40C-2C777C21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AFFE-80D6-4899-92FF-D456AC27F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248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4516A8-F0F1-A9DC-8F40-096FE540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3FB45-A4EA-706B-AF11-28590631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B404E-33F0-2EE9-2AEC-B0C48B8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32E1-EB8E-4D77-BA98-A632504CDB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855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24FE1-AFEE-D32E-EFC5-9A7AF462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E141C-8EC2-A910-FF65-BE89296D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3DE4E1-DA29-0D6B-0606-037AF920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8E36-3E60-4318-ADA0-92BBEB9DD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256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0160-326E-7448-04AF-0ADB36A4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AA4C-68C7-4D61-82A2-6C0B012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2BCC-C32B-D86E-3CCA-B9DED27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885C-278F-43C8-A0C1-446A0BB29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258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8A89-A637-EF2D-725C-D07B9E72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A3DB-DD3F-1A45-C191-FED9E865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37D8-6DBE-A93D-31BC-0F3BE7B3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DD-409E-4597-BF06-E6B76963A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0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2EA7FD-6530-A5CA-354C-CD3F6363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A2C26B-5597-9672-6882-E2619087B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C90FC-B279-1A19-28CB-43D44B934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5E30-0BF1-4D11-AF3D-E38CC5C0DD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280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6DA7C-5B78-72A4-B796-61D1A6412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8FB27-D683-2CCC-4C51-E9B4E5CEE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EE7AD-F2B7-7530-E041-C8152D197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5584-4B21-462D-B6B0-A60692EC2C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22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0FF2E9-1D4A-2D50-549F-E16F95818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82FC7-F436-6082-3A47-86BB8F975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0CD33-C6D8-CC2B-19DA-6D394EE48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E555-0DB6-47B8-9835-2D6014676B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179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E3710-ED80-39D4-F64A-51020804F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70C0C-A7BF-F449-184F-0A5616E5E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EBF8E-C7D1-E401-2FAA-BD28EA38D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E93E-93B0-49FF-9618-60A0E2E402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1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747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AA71FE-7A36-E412-0D71-608AAA033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801A0C-2C35-4F90-E885-F3CF3F347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43331E-B4DC-0E9A-6127-A1CF5B149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DEA78-144D-461F-BC1D-00BD904BCB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079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079A40-27FD-497E-91FD-F98CF0822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6A1C50-0653-F272-D8BE-9E25AF000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05A921-E113-01B4-C155-7A951A16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12FD-6DDB-4E74-BC25-83E19FBCE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499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0C3F04-D10A-DAA5-E3FC-2F5195AAA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671BC-645D-77E7-78D1-BA7513A5B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979447-856E-1BEB-AD10-ECA898CD4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2DCA-156A-4831-9BAB-CA57B54EE3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79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82692-DA73-80CC-E034-680BAF3D2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A84AD-77FE-3629-F60B-3C5706D7D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AD18F-5CF4-73EA-1D27-7990840A4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A8B3-09B8-4096-BF7D-0F3D15F22B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78589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9862-A656-1F4E-9917-BB74D9B84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F44E3-158C-2C04-CA03-CF450D8B0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01ED8-C358-BE4F-4B1A-B2410E4C4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70A5-B1AD-4186-810F-26DB19596F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3720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5BA6A-5FA5-9043-13AA-9CD27E2E8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3ABD34-3C5E-F071-308B-A9F3FAB65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3CD6B2-17F6-6F9C-352E-302E59079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6BC3-F60B-4BF8-91F5-13CFD58938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381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1AF31-F9CC-4B2B-920F-C68118D7C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DF1A3-FDF1-A92F-5C2B-9A18EA88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A27B3-6291-313C-9877-91EC4D883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C9BA-0AD4-4C45-8D5C-058DD12975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88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8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9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4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C32B-A765-43BB-A811-8F701FDA96E7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3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A1FD72-5907-4887-2C9E-75C770EAE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3F2F4-061E-2839-6444-5A428D9FA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E565-227F-4086-8F63-9EF46C62D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1D8-63E1-46E6-9592-FC9B061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A5B5-BB4D-4E07-BEB1-4D54005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D2B620-F774-482A-8BEB-51D4B02F4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9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9FBE17-863A-C8A5-4CB3-546A9A5C2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0BE9B2-3863-1307-87DC-FBAFA440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322E20-CC61-E1F4-F744-793ED2CC37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CB900F-B0D0-25D7-6401-3B8C4FB8E7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65EE1C-E374-D317-6377-CCB899DAAD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D28456-8498-4013-9633-0F12085A0C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47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8150843-3246-9B9E-6ED7-E22286028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DBF1CD9-4185-1757-D3EC-1AFB8B3CB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3C26-C848-921B-906F-3423AECB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28A3B-53CB-31DB-3FDA-5C22EE401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4496-5BB1-375B-FE57-89FA4D926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D2DC8D-B39E-40BA-8203-07E4435774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3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73504A-EEFF-5F59-0993-595FAD19B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678674-8C70-AD19-E6AA-F09C203D9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C8EF4F0-CA03-AF30-CAF7-4FD8FE9B455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D88263-26AC-2222-A2BD-F948FD6523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21F482-FA6A-F222-24D4-D8F0208F9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F96C0C-5A90-4603-AC06-C4656B3EAE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17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7-20 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15 de </a:t>
            </a:r>
            <a:r>
              <a:rPr lang="en-GB" altLang="en-US" dirty="0" err="1">
                <a:latin typeface="Comic Sans MS" pitchFamily="66" charset="0"/>
              </a:rPr>
              <a:t>noviembre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New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204303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At the end of the session, we will:</a:t>
            </a:r>
          </a:p>
          <a:p>
            <a:pPr>
              <a:spcBef>
                <a:spcPct val="0"/>
              </a:spcBef>
              <a:defRPr/>
            </a:pPr>
            <a:endParaRPr lang="en-GB" altLang="en-US" sz="24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- use the first form, singular &amp; plural of the present 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   perfect tense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400" b="1" i="1" dirty="0">
                <a:solidFill>
                  <a:srgbClr val="006600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&amp; </a:t>
            </a:r>
            <a:r>
              <a:rPr lang="en-GB" altLang="en-US" sz="2400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we</a:t>
            </a:r>
            <a:r>
              <a:rPr lang="en-GB" altLang="en-US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have</a:t>
            </a:r>
            <a:r>
              <a:rPr lang="en-GB" alt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endParaRPr lang="en-GB" altLang="en-US" sz="2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293033"/>
            <a:ext cx="1728192" cy="196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7C3F7-09EC-CD92-E935-82B13942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60" y="0"/>
            <a:ext cx="6055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5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CF2B5-B3F6-D802-09AE-CA65308BF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36" y="102581"/>
            <a:ext cx="6562119" cy="6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CuadroTexto">
            <a:extLst>
              <a:ext uri="{FF2B5EF4-FFF2-40B4-BE49-F238E27FC236}">
                <a16:creationId xmlns:a16="http://schemas.microsoft.com/office/drawing/2014/main" id="{6C0D2163-402A-1B79-5287-6AFDF0D0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-12700"/>
            <a:ext cx="180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Dictado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282A12DA-D34E-DA63-9B40-6C5C35D98F7C}"/>
              </a:ext>
            </a:extLst>
          </p:cNvPr>
          <p:cNvSpPr txBox="1"/>
          <p:nvPr/>
        </p:nvSpPr>
        <p:spPr>
          <a:xfrm>
            <a:off x="155575" y="949325"/>
            <a:ext cx="4598988" cy="50865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7370" marR="0" lvl="0" indent="-457200" algn="l" defTabSz="914400" rtl="0" eaLnBrk="0" fontAlgn="base" latinLnBrk="0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encontr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54737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trabaj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54737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disfrut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54737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habl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547370" lvl="0" indent="-45720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Tx/>
              <a:buAutoNum type="arabicPeriod"/>
              <a:defRPr/>
            </a:pP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encontr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9017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 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trabaj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lvl="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7. 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disfrut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90170" lvl="0" eaLnBrk="0" fontAlgn="base" hangingPunc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8. 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mos</a:t>
            </a:r>
            <a:r>
              <a:rPr lang="es-ES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habl</a:t>
            </a:r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7108BC32-2F5A-0265-E5C9-99C93BC6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143" y="1026535"/>
            <a:ext cx="381317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enjoyed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buNone/>
            </a:pPr>
            <a:r>
              <a:rPr lang="es-ES" altLang="en-US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found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found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worked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  <a:buNone/>
            </a:pPr>
            <a:r>
              <a:rPr lang="es-ES" altLang="en-US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We</a:t>
            </a:r>
            <a:r>
              <a:rPr lang="es-ES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enjoyed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None/>
            </a:pPr>
            <a:r>
              <a:rPr lang="es-ES" altLang="en-US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We</a:t>
            </a:r>
            <a:r>
              <a:rPr lang="es-E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have</a:t>
            </a:r>
            <a:r>
              <a:rPr lang="es-E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spoken</a:t>
            </a:r>
            <a:endParaRPr lang="es-ES" alt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I </a:t>
            </a:r>
            <a:r>
              <a:rPr lang="es-ES" alt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have</a:t>
            </a:r>
            <a:r>
              <a:rPr lang="es-E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spoken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worked</a:t>
            </a:r>
            <a:endParaRPr kumimoji="0" lang="es-E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9" name="6 CuadroTexto">
            <a:extLst>
              <a:ext uri="{FF2B5EF4-FFF2-40B4-BE49-F238E27FC236}">
                <a16:creationId xmlns:a16="http://schemas.microsoft.com/office/drawing/2014/main" id="{4B4C8A9F-6D10-8349-ADC8-C03132DB3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79438"/>
            <a:ext cx="440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Escribe las palabras que escuchas (8)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680CD256-A9D0-F9B4-6DCB-5C483FE11B1D}"/>
              </a:ext>
            </a:extLst>
          </p:cNvPr>
          <p:cNvCxnSpPr>
            <a:cxnSpLocks/>
          </p:cNvCxnSpPr>
          <p:nvPr/>
        </p:nvCxnSpPr>
        <p:spPr>
          <a:xfrm>
            <a:off x="2699792" y="1268760"/>
            <a:ext cx="2810421" cy="8648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955109F1-C542-FA53-C204-5AA633233D8A}"/>
              </a:ext>
            </a:extLst>
          </p:cNvPr>
          <p:cNvCxnSpPr>
            <a:cxnSpLocks/>
          </p:cNvCxnSpPr>
          <p:nvPr/>
        </p:nvCxnSpPr>
        <p:spPr>
          <a:xfrm>
            <a:off x="2582863" y="1773237"/>
            <a:ext cx="2747962" cy="3455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>
            <a:extLst>
              <a:ext uri="{FF2B5EF4-FFF2-40B4-BE49-F238E27FC236}">
                <a16:creationId xmlns:a16="http://schemas.microsoft.com/office/drawing/2014/main" id="{A5068606-FA75-9132-D70F-BF0467E4A7B5}"/>
              </a:ext>
            </a:extLst>
          </p:cNvPr>
          <p:cNvCxnSpPr>
            <a:cxnSpLocks/>
          </p:cNvCxnSpPr>
          <p:nvPr/>
        </p:nvCxnSpPr>
        <p:spPr>
          <a:xfrm flipV="1">
            <a:off x="2582863" y="1358900"/>
            <a:ext cx="2747962" cy="98998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F3557A90-1ACA-340A-651D-FECF8824EE78}"/>
              </a:ext>
            </a:extLst>
          </p:cNvPr>
          <p:cNvCxnSpPr>
            <a:cxnSpLocks/>
          </p:cNvCxnSpPr>
          <p:nvPr/>
        </p:nvCxnSpPr>
        <p:spPr>
          <a:xfrm flipV="1">
            <a:off x="2843808" y="3168650"/>
            <a:ext cx="2593380" cy="14840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FCA3578B-4206-1A61-56ED-C221B81CB208}"/>
              </a:ext>
            </a:extLst>
          </p:cNvPr>
          <p:cNvCxnSpPr>
            <a:cxnSpLocks/>
          </p:cNvCxnSpPr>
          <p:nvPr/>
        </p:nvCxnSpPr>
        <p:spPr>
          <a:xfrm flipV="1">
            <a:off x="2843808" y="2655888"/>
            <a:ext cx="2666405" cy="1349176"/>
          </a:xfrm>
          <a:prstGeom prst="straightConnector1">
            <a:avLst/>
          </a:prstGeom>
          <a:ln w="254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>
            <a:extLst>
              <a:ext uri="{FF2B5EF4-FFF2-40B4-BE49-F238E27FC236}">
                <a16:creationId xmlns:a16="http://schemas.microsoft.com/office/drawing/2014/main" id="{9A1878C4-1409-CCED-CFEF-EC98B87D4FE5}"/>
              </a:ext>
            </a:extLst>
          </p:cNvPr>
          <p:cNvCxnSpPr>
            <a:cxnSpLocks/>
          </p:cNvCxnSpPr>
          <p:nvPr/>
        </p:nvCxnSpPr>
        <p:spPr>
          <a:xfrm flipV="1">
            <a:off x="3059832" y="1773238"/>
            <a:ext cx="2377356" cy="165576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>
            <a:extLst>
              <a:ext uri="{FF2B5EF4-FFF2-40B4-BE49-F238E27FC236}">
                <a16:creationId xmlns:a16="http://schemas.microsoft.com/office/drawing/2014/main" id="{23E81A3A-90D5-5C1A-5A15-3CE508997794}"/>
              </a:ext>
            </a:extLst>
          </p:cNvPr>
          <p:cNvCxnSpPr>
            <a:cxnSpLocks/>
          </p:cNvCxnSpPr>
          <p:nvPr/>
        </p:nvCxnSpPr>
        <p:spPr>
          <a:xfrm flipV="1">
            <a:off x="2582863" y="4077072"/>
            <a:ext cx="2747962" cy="1152153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>
            <a:extLst>
              <a:ext uri="{FF2B5EF4-FFF2-40B4-BE49-F238E27FC236}">
                <a16:creationId xmlns:a16="http://schemas.microsoft.com/office/drawing/2014/main" id="{96AD2F1A-58F4-886C-FFE2-81A7091C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-3175"/>
            <a:ext cx="8985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">
            <a:extLst>
              <a:ext uri="{FF2B5EF4-FFF2-40B4-BE49-F238E27FC236}">
                <a16:creationId xmlns:a16="http://schemas.microsoft.com/office/drawing/2014/main" id="{E954F2E1-BFC5-5B0F-4798-011896B1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-36513"/>
            <a:ext cx="6508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4 CuadroTexto">
            <a:extLst>
              <a:ext uri="{FF2B5EF4-FFF2-40B4-BE49-F238E27FC236}">
                <a16:creationId xmlns:a16="http://schemas.microsoft.com/office/drawing/2014/main" id="{81971249-69F7-EF54-FB44-D999CE2C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5777285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 Lee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3. Une con</a:t>
            </a:r>
            <a:r>
              <a:rPr kumimoji="0" lang="es-E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flechas</a:t>
            </a:r>
            <a:endParaRPr kumimoji="0" lang="es-E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8 Conector recto de flecha">
            <a:extLst>
              <a:ext uri="{FF2B5EF4-FFF2-40B4-BE49-F238E27FC236}">
                <a16:creationId xmlns:a16="http://schemas.microsoft.com/office/drawing/2014/main" id="{371755CE-B808-103A-BFB0-EF5F2EA04A28}"/>
              </a:ext>
            </a:extLst>
          </p:cNvPr>
          <p:cNvCxnSpPr>
            <a:cxnSpLocks/>
          </p:cNvCxnSpPr>
          <p:nvPr/>
        </p:nvCxnSpPr>
        <p:spPr>
          <a:xfrm>
            <a:off x="2411413" y="2996952"/>
            <a:ext cx="3055937" cy="1871911"/>
          </a:xfrm>
          <a:prstGeom prst="straightConnector1">
            <a:avLst/>
          </a:prstGeom>
          <a:ln w="25400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3CDDFD-A0CA-D701-84D9-1635DF7AD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90033"/>
              </p:ext>
            </p:extLst>
          </p:nvPr>
        </p:nvGraphicFramePr>
        <p:xfrm>
          <a:off x="395536" y="1052736"/>
          <a:ext cx="8604449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2263162">
                  <a:extLst>
                    <a:ext uri="{9D8B030D-6E8A-4147-A177-3AD203B41FA5}">
                      <a16:colId xmlns:a16="http://schemas.microsoft.com/office/drawing/2014/main" val="1287252092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3873601914"/>
                    </a:ext>
                  </a:extLst>
                </a:gridCol>
                <a:gridCol w="2215108">
                  <a:extLst>
                    <a:ext uri="{9D8B030D-6E8A-4147-A177-3AD203B41FA5}">
                      <a16:colId xmlns:a16="http://schemas.microsoft.com/office/drawing/2014/main" val="1187332297"/>
                    </a:ext>
                  </a:extLst>
                </a:gridCol>
                <a:gridCol w="1924845">
                  <a:extLst>
                    <a:ext uri="{9D8B030D-6E8A-4147-A177-3AD203B41FA5}">
                      <a16:colId xmlns:a16="http://schemas.microsoft.com/office/drawing/2014/main" val="3205925444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Disfrut</a:t>
                      </a:r>
                      <a:r>
                        <a:rPr lang="es-ES" sz="1600" b="1" u="sng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………   ……………………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	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………   ……………………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Habéis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Encontr</a:t>
                      </a:r>
                      <a:r>
                        <a:rPr lang="es-ES" sz="1600" b="1" u="sng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………   ……………………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encontr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encontr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		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………   ……………………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Habéis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es-ES" sz="1600" kern="1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disfrut</a:t>
                      </a:r>
                      <a:r>
                        <a:rPr lang="es-ES" sz="1600" b="1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Beb</a:t>
                      </a:r>
                      <a:r>
                        <a:rPr lang="es-ES" sz="1600" b="1" u="sng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 ……………………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</a:t>
                      </a:r>
                      <a:r>
                        <a:rPr lang="es-ES" sz="1600" b="1" u="sng" kern="1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……………………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……………………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……………………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S" sz="1600" kern="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……………………  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i="1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………  </a:t>
                      </a:r>
                      <a:r>
                        <a:rPr lang="es-ES" sz="1600" kern="1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  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0787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5AE26A8-ED3E-AB2E-7230-9D9F818D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04664"/>
            <a:ext cx="63977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have &amp; we have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Rellena los espacios en blanco con la forma del verbo apropiado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15C3C-E7FA-3911-FD5D-346AB4598796}"/>
              </a:ext>
            </a:extLst>
          </p:cNvPr>
          <p:cNvSpPr txBox="1"/>
          <p:nvPr/>
        </p:nvSpPr>
        <p:spPr>
          <a:xfrm>
            <a:off x="5148064" y="1412776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He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Has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Hemos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Habéis</a:t>
            </a:r>
            <a:r>
              <a:rPr lang="en-GB" sz="2000" dirty="0">
                <a:latin typeface="Comic Sans MS" panose="030F0702030302020204" pitchFamily="66" charset="0"/>
              </a:rPr>
              <a:t> 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Han </a:t>
            </a:r>
            <a:r>
              <a:rPr lang="en-GB" sz="2000" dirty="0" err="1">
                <a:latin typeface="Comic Sans MS" panose="030F0702030302020204" pitchFamily="66" charset="0"/>
              </a:rPr>
              <a:t>beb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BB2FC-08AC-3D7E-1A75-3F26F097BA30}"/>
              </a:ext>
            </a:extLst>
          </p:cNvPr>
          <p:cNvSpPr txBox="1"/>
          <p:nvPr/>
        </p:nvSpPr>
        <p:spPr>
          <a:xfrm>
            <a:off x="7272521" y="1412776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He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Has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Hemos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Habéis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Han </a:t>
            </a:r>
            <a:r>
              <a:rPr lang="en-GB" sz="2000" dirty="0" err="1">
                <a:latin typeface="Comic Sans MS" panose="030F0702030302020204" pitchFamily="66" charset="0"/>
              </a:rPr>
              <a:t>viv</a:t>
            </a:r>
            <a:r>
              <a:rPr lang="en-GB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ido</a:t>
            </a:r>
            <a:endParaRPr lang="en-GB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B188-2C1D-1E2C-BFAD-63F5C6C6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972D9-27FE-136D-DC9C-2ACF354DCC23}"/>
              </a:ext>
            </a:extLst>
          </p:cNvPr>
          <p:cNvSpPr txBox="1"/>
          <p:nvPr/>
        </p:nvSpPr>
        <p:spPr>
          <a:xfrm>
            <a:off x="15683" y="1981392"/>
            <a:ext cx="8964488" cy="3656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(A) lees y tu compañero (B) escucha y añade: </a:t>
            </a:r>
            <a:r>
              <a:rPr lang="es-ES" sz="2000" b="1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 principio</a:t>
            </a:r>
          </a:p>
          <a:p>
            <a:pPr marL="270510">
              <a:lnSpc>
                <a:spcPct val="107000"/>
              </a:lnSpc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_tradnl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  A -  encontrado        B – </a:t>
            </a:r>
            <a:r>
              <a:rPr lang="es-ES" sz="2000" b="1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_tradnl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encontrado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Encontrado</a:t>
            </a:r>
            <a:r>
              <a:rPr lang="es-ES" sz="2000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2.  trabajado           3.  hablado   	4. estado       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 reservado          6.  jugado                7.  caminado          8.  viajado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  terminado         10.  bailado              11.  visitado           12.  paseado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s-ES" sz="2000" kern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Nota: cuando termines haz con </a:t>
            </a:r>
            <a:r>
              <a:rPr lang="es-ES" sz="2000" b="1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Hemos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s-ES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  <a:r>
              <a:rPr lang="es-ES" sz="2000" b="1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-  encontrado        B – </a:t>
            </a:r>
            <a:r>
              <a:rPr lang="es-ES" sz="2000" b="1" i="1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s-ES_tradnl" sz="2000" kern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encontrado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6B4-ACF0-48E7-E51D-DEE66157F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6000" dirty="0">
                <a:solidFill>
                  <a:srgbClr val="C00000"/>
                </a:solidFill>
                <a:latin typeface="Comic Sans MS" pitchFamily="66" charset="0"/>
              </a:rPr>
              <a:t>Juego Bingo</a:t>
            </a:r>
            <a:br>
              <a:rPr lang="es-ES" sz="4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sz="5300" dirty="0">
                <a:solidFill>
                  <a:srgbClr val="0070C0"/>
                </a:solidFill>
                <a:latin typeface="Comic Sans MS" pitchFamily="66" charset="0"/>
              </a:rPr>
              <a:t>Múltiples de </a:t>
            </a:r>
            <a:r>
              <a:rPr lang="es-ES" sz="5300" b="1" dirty="0">
                <a:solidFill>
                  <a:srgbClr val="008000"/>
                </a:solidFill>
                <a:latin typeface="Comic Sans MS" pitchFamily="66" charset="0"/>
              </a:rPr>
              <a:t>5</a:t>
            </a:r>
            <a:br>
              <a:rPr lang="es-ES" sz="44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sz="4400" dirty="0">
                <a:solidFill>
                  <a:srgbClr val="008000"/>
                </a:solidFill>
                <a:latin typeface="Comic Sans MS" pitchFamily="66" charset="0"/>
              </a:rPr>
              <a:t>5, 10, 15, 20, 25….95</a:t>
            </a:r>
            <a:r>
              <a:rPr lang="es-ES" sz="4400" dirty="0">
                <a:solidFill>
                  <a:srgbClr val="0070C0"/>
                </a:solidFill>
                <a:latin typeface="Comic Sans MS" pitchFamily="66" charset="0"/>
              </a:rPr>
              <a:t>, solamente </a:t>
            </a:r>
            <a:br>
              <a:rPr lang="es-ES" sz="44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E6E1F9-B3D1-042A-BD90-3184B1AB01B6}"/>
              </a:ext>
            </a:extLst>
          </p:cNvPr>
          <p:cNvGraphicFramePr>
            <a:graphicFrameLocks noGrp="1"/>
          </p:cNvGraphicFramePr>
          <p:nvPr/>
        </p:nvGraphicFramePr>
        <p:xfrm>
          <a:off x="1691680" y="2348880"/>
          <a:ext cx="6096000" cy="433625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3939724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356364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9547182"/>
                    </a:ext>
                  </a:extLst>
                </a:gridCol>
              </a:tblGrid>
              <a:tr h="1445419">
                <a:tc>
                  <a:txBody>
                    <a:bodyPr/>
                    <a:lstStyle/>
                    <a:p>
                      <a:r>
                        <a:rPr lang="es-ES" sz="4800" dirty="0">
                          <a:solidFill>
                            <a:srgbClr val="008000"/>
                          </a:solidFill>
                          <a:latin typeface="Comic Sans MS" pitchFamily="66" charset="0"/>
                        </a:rPr>
                        <a:t>  90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85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53874"/>
                  </a:ext>
                </a:extLst>
              </a:tr>
              <a:tr h="1445419"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 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87439"/>
                  </a:ext>
                </a:extLst>
              </a:tr>
              <a:tr h="1445419"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 75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4E7836C-B280-7AF9-0A2E-9DE368439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Tareas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475242-2C2E-A8BD-0EDC-7631A02F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3290"/>
            <a:ext cx="8712968" cy="511175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  <a:defRPr/>
            </a:pPr>
            <a:endParaRPr lang="en-GB" altLang="en-US" sz="2400" i="1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1. Escribe 2/3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de lo que </a:t>
            </a:r>
            <a:r>
              <a:rPr lang="en-GB" altLang="en-US" sz="24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</a:t>
            </a: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(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Escribe 2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4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</a:t>
            </a:r>
            <a:r>
              <a:rPr lang="en-GB" altLang="en-US" sz="24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2.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Copia</a:t>
            </a:r>
            <a:endParaRPr lang="en-GB" altLang="en-US" sz="24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3. Assessment 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4"/>
              <a:defRPr/>
            </a:pPr>
            <a:endParaRPr lang="en-GB" sz="2400" i="1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altLang="en-US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altLang="en-US" sz="2400" dirty="0">
                <a:solidFill>
                  <a:srgbClr val="00CC00"/>
                </a:solidFill>
                <a:latin typeface="Comic Sans MS" pitchFamily="66" charset="0"/>
                <a:cs typeface="Rod" pitchFamily="49" charset="-79"/>
              </a:rPr>
              <a:t>  </a:t>
            </a:r>
          </a:p>
          <a:p>
            <a:pPr marL="0" indent="0">
              <a:buFontTx/>
              <a:buNone/>
              <a:defRPr/>
            </a:pPr>
            <a:endParaRPr lang="en-GB" altLang="en-US" sz="2400" dirty="0">
              <a:solidFill>
                <a:srgbClr val="00CC00"/>
              </a:solidFill>
              <a:latin typeface="Comic Sans MS" pitchFamily="66" charset="0"/>
              <a:cs typeface="Rod" pitchFamily="49" charset="-79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solidFill>
                  <a:srgbClr val="006600"/>
                </a:solidFill>
                <a:latin typeface="Comic Sans MS" pitchFamily="66" charset="0"/>
              </a:rPr>
              <a:t>                            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35A4D-F59C-46CF-ACA9-6DE6BD89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512763"/>
            <a:ext cx="5040313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Compr</a:t>
            </a:r>
            <a:r>
              <a:rPr lang="en-GB" sz="72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sz="7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Compr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Compr</a:t>
            </a: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Compr</a:t>
            </a: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F2B47B-1899-4C51-B6C9-A422012172ED}"/>
              </a:ext>
            </a:extLst>
          </p:cNvPr>
          <p:cNvSpPr txBox="1">
            <a:spLocks/>
          </p:cNvSpPr>
          <p:nvPr/>
        </p:nvSpPr>
        <p:spPr bwMode="auto">
          <a:xfrm>
            <a:off x="2771775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3F6C0C-87D2-42D3-8F82-9774312657CB}"/>
              </a:ext>
            </a:extLst>
          </p:cNvPr>
          <p:cNvSpPr txBox="1">
            <a:spLocks/>
          </p:cNvSpPr>
          <p:nvPr/>
        </p:nvSpPr>
        <p:spPr bwMode="auto">
          <a:xfrm>
            <a:off x="4419600" y="533400"/>
            <a:ext cx="50403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Compr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FD22545-B1F9-490A-BB09-AF0A6D03C659}"/>
              </a:ext>
            </a:extLst>
          </p:cNvPr>
          <p:cNvSpPr txBox="1">
            <a:spLocks/>
          </p:cNvSpPr>
          <p:nvPr/>
        </p:nvSpPr>
        <p:spPr bwMode="auto">
          <a:xfrm>
            <a:off x="6940550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áis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83B49-0F2A-4AB9-A3A6-703597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520700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  <a:r>
              <a:rPr lang="en-GB" sz="72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Vend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5FB9A4-C236-4CE3-8819-EF96C857BBA7}"/>
              </a:ext>
            </a:extLst>
          </p:cNvPr>
          <p:cNvSpPr txBox="1">
            <a:spLocks/>
          </p:cNvSpPr>
          <p:nvPr/>
        </p:nvSpPr>
        <p:spPr bwMode="auto">
          <a:xfrm>
            <a:off x="2627313" y="1881188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3ED756-9F13-4C35-8AF4-6C26C182B004}"/>
              </a:ext>
            </a:extLst>
          </p:cNvPr>
          <p:cNvSpPr txBox="1">
            <a:spLocks/>
          </p:cNvSpPr>
          <p:nvPr/>
        </p:nvSpPr>
        <p:spPr bwMode="auto">
          <a:xfrm>
            <a:off x="6659563" y="18891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B3BB5E-4FBF-4378-AB74-3B508F63CF60}"/>
              </a:ext>
            </a:extLst>
          </p:cNvPr>
          <p:cNvSpPr txBox="1">
            <a:spLocks/>
          </p:cNvSpPr>
          <p:nvPr/>
        </p:nvSpPr>
        <p:spPr bwMode="auto">
          <a:xfrm>
            <a:off x="4211638" y="520700"/>
            <a:ext cx="3673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Vend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83B49-0F2A-4AB9-A3A6-703597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71" y="504825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Abr</a:t>
            </a:r>
            <a:r>
              <a:rPr lang="en-GB" sz="7200" b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ir</a:t>
            </a:r>
            <a:endParaRPr lang="en-GB" sz="7200" b="1" u="sng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Abr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Abr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Abr</a:t>
            </a: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5FB9A4-C236-4CE3-8819-EF96C857BBA7}"/>
              </a:ext>
            </a:extLst>
          </p:cNvPr>
          <p:cNvSpPr txBox="1">
            <a:spLocks/>
          </p:cNvSpPr>
          <p:nvPr/>
        </p:nvSpPr>
        <p:spPr bwMode="auto">
          <a:xfrm>
            <a:off x="2627313" y="1772816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3ED756-9F13-4C35-8AF4-6C26C182B004}"/>
              </a:ext>
            </a:extLst>
          </p:cNvPr>
          <p:cNvSpPr txBox="1">
            <a:spLocks/>
          </p:cNvSpPr>
          <p:nvPr/>
        </p:nvSpPr>
        <p:spPr bwMode="auto">
          <a:xfrm>
            <a:off x="6341342" y="1849819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i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7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í</a:t>
            </a: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B3BB5E-4FBF-4378-AB74-3B508F63CF60}"/>
              </a:ext>
            </a:extLst>
          </p:cNvPr>
          <p:cNvSpPr txBox="1">
            <a:spLocks/>
          </p:cNvSpPr>
          <p:nvPr/>
        </p:nvSpPr>
        <p:spPr bwMode="auto">
          <a:xfrm>
            <a:off x="4267108" y="504824"/>
            <a:ext cx="239245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Abr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Abr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Abr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90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803DD-A1D1-3090-6804-09878F3D6574}"/>
              </a:ext>
            </a:extLst>
          </p:cNvPr>
          <p:cNvSpPr txBox="1"/>
          <p:nvPr/>
        </p:nvSpPr>
        <p:spPr>
          <a:xfrm>
            <a:off x="359532" y="404664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Tú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(A)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lees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tu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compañero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(B)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escucha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</a:t>
            </a:r>
            <a:r>
              <a:rPr lang="es-ES" sz="20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cambia el infinitivo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Vivir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en España			2.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Comer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pescado y patatas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Trabajar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mucho			4.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Escuchar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la radio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Leer 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 revista			6.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Estudiar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español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7.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Comprar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el boleto			8.  </a:t>
            </a: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Escribir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una carta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CCDCC-2D24-D227-DEEB-527ABE24F79C}"/>
              </a:ext>
            </a:extLst>
          </p:cNvPr>
          <p:cNvSpPr txBox="1"/>
          <p:nvPr/>
        </p:nvSpPr>
        <p:spPr>
          <a:xfrm>
            <a:off x="287524" y="3116622"/>
            <a:ext cx="8568952" cy="27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Tú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(B)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lees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tu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compañero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(A)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escucha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y</a:t>
            </a:r>
            <a:r>
              <a:rPr lang="es-ES" sz="24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ES" sz="2400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cambia el infinitivo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Hablar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	contigo		2.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Llamar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 Manuel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3.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Reservar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una habitación	4.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Viajar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España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5.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Llegar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al aeropuerto		6.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Desayunar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en el hotel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7.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Vender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el libro			8.  </a:t>
            </a:r>
            <a:r>
              <a:rPr lang="es-ES" sz="2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Cenar </a:t>
            </a:r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fuera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8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34005"/>
            <a:ext cx="8784976" cy="40234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</a:t>
            </a:r>
            <a:r>
              <a:rPr lang="en-GB" altLang="en-US" sz="40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Mi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hermana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está aquí conmigo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24" y="2602567"/>
            <a:ext cx="7705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D</a:t>
            </a:r>
            <a:r>
              <a:rPr kumimoji="0" lang="es-ES_tradnl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ónde</a:t>
            </a: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está </a:t>
            </a:r>
            <a:r>
              <a:rPr kumimoji="0" lang="es-ES_tradnl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tu hermana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0"/>
            <a:ext cx="3687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Forma la frase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836712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¿hora – levantas – a – te  qué?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¿A qué hora te levantas?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396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las – casa – a  - yo – de – salgo – siete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Yo salgo de casa a las siete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 televisión – veo – la – las - a – diez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Veo la televisión a las diez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5597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8. Casa – vuelvo – ocho – a – a – las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Vuelvo a casa a las ocho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508518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7. un – como – mi – en – con – restaurante – familia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Como con mi familia en un restaurante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35896" y="4293096"/>
            <a:ext cx="534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6. amigos – con – salgo – mis – la – por – tarde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Salgo con mis amigos por la tarde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3573016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5. acuesto – once – a – me – las – media –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Me acuesto a las once y media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699792" y="2564904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4. media – a – trabajo – mi – a – las – voy – ocho – 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Voy a mi trabajo a las ocho y media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4D5A470-21F0-F2F9-9333-9F9AB27715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63500"/>
            <a:ext cx="4348163" cy="544513"/>
          </a:xfrm>
        </p:spPr>
        <p:txBody>
          <a:bodyPr/>
          <a:lstStyle/>
          <a:p>
            <a:r>
              <a:rPr lang="en-GB" altLang="en-US" sz="1800">
                <a:solidFill>
                  <a:srgbClr val="008000"/>
                </a:solidFill>
                <a:latin typeface="Comic Sans MS" panose="030F0702030302020204" pitchFamily="66" charset="0"/>
              </a:rPr>
              <a:t>Rellena los espacios en blanco</a:t>
            </a:r>
            <a:endParaRPr lang="en-US" altLang="en-US" sz="18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FCFAD6ED-3609-4631-C1A5-16F18D71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04825"/>
            <a:ext cx="8642350" cy="60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P1p125, Act. 4 CD2.42	                  	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 Chica - ¿Quieres ir al fútbol 1……………………………………………? 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Chico -  No, gracias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Chica - ¿Por qué no?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Chico - Porque no me gusta el fútbol. 2. …………………………….estoy muy ocupado, 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tengo mucho trabajo.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2. Chica - ¿Te gustaría  3. …………………. a cenar al restaurante Pepe con nosotros?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Chico – Sí, ¡estupendo¡.  ¿4………………… qué hora?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Chica - ¿ 5……………………………………  a las 7?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Chico – A la 7 no es posible, mejor a las 8 porque 6……………………………………  de      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clase a las 7:30  y el restaurante Pepe está muy lejos.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Chica - ¿Quieres 7…………………………………. a la piscina esta tarde?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Chico – Pues, me gustaría, pero no puedo, tengo 8……………………… estudiar y   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además, no estoy bien, 9…………………………….. que estoy enfermo.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 Chica - ¿Te gustaría ir a la discoteca 10……………………………………….?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Chico – Pues, no me apetece bailar, estoy muy cansado, 11…………………………………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ir al cine o al teatro. 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D5A36-89D4-62F6-2961-6152163F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754"/>
            <a:ext cx="7344816" cy="6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828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On-screen Show (4:3)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Comic Sans MS</vt:lpstr>
      <vt:lpstr>Times New Roman</vt:lpstr>
      <vt:lpstr>4_Office Theme</vt:lpstr>
      <vt:lpstr>Tema de Office</vt:lpstr>
      <vt:lpstr>Office Theme</vt:lpstr>
      <vt:lpstr>15_Default Design</vt:lpstr>
      <vt:lpstr>20_Office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Rellena los espacios en blanco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Juego Bingo Múltiples de 5 5, 10, 15, 20, 25….95, solamente  </vt:lpstr>
      <vt:lpstr>Tareas para la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99</cp:revision>
  <dcterms:created xsi:type="dcterms:W3CDTF">2020-09-22T16:21:34Z</dcterms:created>
  <dcterms:modified xsi:type="dcterms:W3CDTF">2023-11-14T14:57:11Z</dcterms:modified>
</cp:coreProperties>
</file>