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44" r:id="rId3"/>
    <p:sldMasterId id="2147483756" r:id="rId4"/>
  </p:sldMasterIdLst>
  <p:notesMasterIdLst>
    <p:notesMasterId r:id="rId23"/>
  </p:notesMasterIdLst>
  <p:sldIdLst>
    <p:sldId id="259" r:id="rId5"/>
    <p:sldId id="1824" r:id="rId6"/>
    <p:sldId id="1825" r:id="rId7"/>
    <p:sldId id="1826" r:id="rId8"/>
    <p:sldId id="1493" r:id="rId9"/>
    <p:sldId id="1813" r:id="rId10"/>
    <p:sldId id="1830" r:id="rId11"/>
    <p:sldId id="260" r:id="rId12"/>
    <p:sldId id="1548" r:id="rId13"/>
    <p:sldId id="1832" r:id="rId14"/>
    <p:sldId id="277" r:id="rId15"/>
    <p:sldId id="279" r:id="rId16"/>
    <p:sldId id="1018" r:id="rId17"/>
    <p:sldId id="1020" r:id="rId18"/>
    <p:sldId id="267" r:id="rId19"/>
    <p:sldId id="284" r:id="rId20"/>
    <p:sldId id="1019" r:id="rId21"/>
    <p:sldId id="1803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CC"/>
    <a:srgbClr val="009900"/>
    <a:srgbClr val="D6009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202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4T14:32:46.51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0,'377'0,"-347"2,1 1,49 12,-49-8,22 5,-30-6,-1-1,1-1,29 1,-7-4,84 14,-89-8,1 2,69 26,-95-31,0 1,1-2,0 0,0-1,0 0,18-1,-14-1,1 2,-1 0,21 5,31 7,-50-12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669BC-776F-4F4E-BA7A-8727B3AA3CA8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57359-2B00-444E-9562-A6374B7C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00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008720E8-2A35-5C05-D2B4-411EDC6108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59FE64E6-FAAB-B9FF-30D8-C2F8ECBEE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8DCE5C5-942A-A9BE-D1BE-E5EF37B968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C22B5-1A9C-47F5-870F-93ED01D93F0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17/01/2024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17/01/2024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17/01/2024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42AAC-62B7-553E-8804-9E2D9AB0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C795F-F842-31BC-3066-6195C643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AE453-A5EB-4EEF-5934-48BC4F4DC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62107-ACD5-473C-B100-90A3AC4432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413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CBEC3-7FA4-CB11-1E07-ACA26BC1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B4583-3EFD-0B1F-98E3-894CE2336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E2536-4B44-EB6A-44F5-64BC7A1C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329BF-AA9C-46AD-A98E-8D43DE76D5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5648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21D4B-0488-CD55-526F-48E4B502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9B074-3016-70B4-60BE-9497AF3CA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0DBC0-DFA8-DFBE-300F-0B8A43F5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242CE-DDCB-41F4-BBDA-8494C36684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4281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504CCA-923A-E8C3-0EC8-4D01555C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42A3F6-836D-3CB0-BE8D-286F0471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CEF65F-E148-09C8-7EAB-BD06ED357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9A0D6-21A6-4E50-944F-5D164312CD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6158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2CE9FB-2051-FF9E-88AD-8658CE007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03048E-6A6F-5E37-4551-3735DBD4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EB406FD-CFBF-2210-428B-7AE783B5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F14F6-E58B-4ABE-84D1-85EBD930FB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898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3329E8-A9CA-4B49-5998-E7211618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5AB3BE-13A5-540B-C975-7C249996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6F5524-7B44-CEFF-A71B-56B9F318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AF3F6-B433-4AEC-9177-0CD4DB1CDE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7700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BB5147C-C600-1105-9FA7-34257680F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840D2AA-564C-AA84-B1A4-24D483F0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D3807C-FF74-80A4-D89B-DE5A4811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07018-B6DC-4B2F-A49A-3B6FE088CA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0889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7C0D13-D2EC-CC90-8BCD-7ABCE3A5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55857C-C01C-12D0-DC68-96BE8B8D6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94B9D1-6164-CE12-D707-FBEC45A8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295DA-D6CD-4710-9CFD-9C7CEC9588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757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17/01/2024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785720-A238-82D2-E32E-8645E724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BFFE25-65A3-3EAE-EC36-15C414CC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134677-AC61-A198-FCC5-74346D04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33DDF-AF4B-4C15-AB36-0850E38FCD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1394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07A3D-172D-E32B-37EC-26FF7BA15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0D6DF-E7F0-A1DD-9357-13809F70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18F4-5B96-87F9-DF1A-697B2DE4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B4FBC-3BBF-47CA-96A9-9B305E9016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4206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BEF9C-0E03-4C5D-CED1-BCCF82DE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435B8-5EC8-0B0B-FE04-30C0C8B3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77404-B81A-60F1-B7D8-BF8988A0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E3B03-8463-46B2-9D3B-CB0F41B208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5061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A20DE-438A-8701-CFAE-6118D4C9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978F7-A819-08CF-EF78-0ED1D4AA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B0C0E-8D5D-27A4-354F-AD431B7F8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01F0-4568-4FC7-B538-A370CCBC2E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4639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E0858-FF58-8707-E201-BFB2F626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9B781-6747-B976-CC28-8058A0CA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F6BDD-148B-E25C-4755-FA8A12F6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CF79-424A-48CA-8C45-DE361E725B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1480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B69DF-81CA-6690-81A9-34009B58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E39D3-9007-3B19-1C05-0C358564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A472E-0C3F-85FE-E166-F84A5BA7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3EDF7-CF67-4869-8E64-52B647742B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850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650FEA-89EB-B994-8838-DCCA9CED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F576D0-7888-80EA-E420-4A6DB1AB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4F5FED-8CB6-0EBB-1480-5AF9154D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E3FA-DFE3-4709-963C-26C1C9E5DA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538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A35985-D5D0-4FB2-D0EB-7AF817EC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E27140-384B-BFD2-E165-9739AAF6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76D6DB4-A813-DB1C-E509-B53E1625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D7400-0923-4E7C-B856-AE67A2F030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5295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B1835EF-138F-F6D3-537B-5FC93540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FF3A3D-73A6-8472-389C-33BA8727D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8DD2B-4F3F-00B6-CB7D-D265396C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C3303-F405-430A-9FAB-6DD867E009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0349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6211960-480F-2FBE-FB38-9A537221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966252B-3B5C-BFD2-2FAB-9CA1FF8B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8463C2-B81C-3D15-7392-6878AF48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BD13-2864-4E3B-96BB-7D54C6701E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671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17/01/2024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06AB38-6E31-55DC-5902-FE58E734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CA6092-DD87-7ABA-4251-FA1CFAE9D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6E1D8D-C9CC-0353-90B5-F5FD80B3A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47034-8AEE-4875-9EE8-125BA67449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2387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3B3E0B-399B-3D10-6BF8-4E3A922F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7FA2D6-9FB0-53E0-2233-AB898AD2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579FFD-992B-1816-ED01-3F450BB8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AA482-FE54-4749-AFE4-E3CBF76029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9080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6A6E1-77C8-2A3B-C26E-E017FA9B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EC9CF-BAE6-4EA2-21BC-80063BB4A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741A8-4DF2-35E8-549A-260BD602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54A7-679F-484E-9D34-6F1599DF0D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9687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8BEC9-7545-F68C-9D45-725590CE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349E2-85F1-5A34-6A76-6A848FD1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F5C38-BBF6-534B-DE7E-77F5EF16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6935B-B01F-46B2-A162-C56E602B1A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7304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C2CBB-ABEC-397D-C849-08138D745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451E1-7E53-70C0-3AF7-2FF7B275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40BEC-ADF2-551F-5E5B-DCDB8DC1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42A2B-6D11-437A-8DC3-012B5C90D0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893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710CE-BBAE-0463-074B-C398865B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EE915-8F37-72D3-4257-6F6666382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50356-450B-C372-9170-8D808ABF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A7FBC-76FB-4436-B3FF-4192A1D60B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010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3C5AA-E0BF-6124-44EB-C7C73BD2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F744A-A47F-69A6-DFE8-032BBF46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8C0C5-7D99-870E-F15D-67BD06056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B21E-A68C-445A-A3B9-81D05D7F0B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6773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4AAD56-2D59-87CE-7D0C-DAFD24BF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1B5E86-D2D7-092C-15CF-2FBE688A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486BE7-2933-4DF3-D788-25FB7FC4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70000-C60E-4C22-8DD8-8564CA8CFC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5692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857621-8FEA-50B1-48E3-8333ACBAA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BF0D2F-4198-7215-85A2-295AE7E6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CA271E-2522-3E3C-5428-639BFBB1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3DB57-3105-4200-A725-669067C764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1342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B5CC03-EC67-D687-311E-F505209D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BF1C4E-9598-0F1A-F855-633C97FB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7EB692-ED63-075F-5A39-277E4FFF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ACAB7-F3D7-4410-8353-68B5B9E15E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721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17/01/2024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456D98C-A2E9-0B57-832E-73290B18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DEE561-96C7-5C15-B99D-141BDF08C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E349A0-D19B-2386-1746-EF4DB82B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CB7C7-9F79-4FF5-9AFF-64DAEE89FF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53367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B27916-66A0-661A-BAE8-7691856A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C4946A-E883-2BC0-E5A7-B3CA8C20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B81B59-CC60-9FBE-BF16-C4C9C738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B2403-F444-44CC-8B60-BE852879F0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9232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094068-4D1C-5402-E37A-DDCED92D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B206B0-258C-0FFC-422D-B1F322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7D1F68-5796-CFFA-3F0E-F42F0811A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FB338-BADD-45D1-B199-9914ED77E5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15594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75218-6633-067B-6048-D5B07F70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6AE22-9779-0703-202D-0D79659A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A815A-B879-216A-DB20-35D4FFB1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6F949-7A6B-440C-A723-D79D4F8D1C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01532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D77B6-D06A-5676-2688-2E91044F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A3ED-296F-2A3C-D94D-D406CEB26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52025-E68C-953F-AA7E-BE8D9FC1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08A80-080B-4C8B-8EE8-6F60EF4F44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86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17/01/2024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17/01/2024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17/01/2024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17/01/2024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2D4C-4373-4523-9CC2-12A69D0F4B20}" type="datetimeFigureOut">
              <a:rPr lang="es-ES" smtClean="0"/>
              <a:pPr/>
              <a:t>17/01/2024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92D4C-4373-4523-9CC2-12A69D0F4B20}" type="datetimeFigureOut">
              <a:rPr lang="es-ES" smtClean="0"/>
              <a:pPr/>
              <a:t>17/01/2024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1A06E-2A79-402B-87EB-69E05D207695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A1FD72-5907-4887-2C9E-75C770EAE8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C3F2F4-061E-2839-6444-5A428D9FA4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2E565-227F-4086-8F63-9EF46C62D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FC1D8-63E1-46E6-9592-FC9B06157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A5B5-BB4D-4E07-BEB1-4D540054B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FD2B620-F774-482A-8BEB-51D4B02F46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634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5B47711-CA01-778C-A8D2-981F375497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56D15CB-196A-B710-063C-7968A0D59C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BFA5F-2CCF-810F-D19E-C9915A64A7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3D855-A4AA-D79D-F7FE-3126AE87B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36D35-6874-EEC5-842C-C5CDCF556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1C83501-4B03-44AC-8436-01B9712608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969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A78F12B-F2B4-DB79-1ADA-B42BFA6C7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1D8ED9E-AA9D-F8FF-48DE-0D44E1FE6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00FDF-EE14-5EBE-A554-FE6DAEEA0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0EEAE-5C32-C6B7-D1C8-3C9AA4DA8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342D5-1388-0BA0-D64C-9DE4D9AF0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253F8F6-1940-4B23-ABE5-FCF89516E0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208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RICHARD\Desktop\curso%20a%20distancia\Elementary%203\clase%201\Pasos1CD2.1p79%20Food%208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RICHARD\Desktop\curso%20a%20distancia\Elementary%203\clase%201\Pasos1CD2.2%20p80Act.1%20De%20compras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9532" y="2276872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>
                <a:solidFill>
                  <a:srgbClr val="0070C0"/>
                </a:solidFill>
                <a:latin typeface="Comic Sans MS" pitchFamily="66" charset="0"/>
              </a:rPr>
              <a:t>Introducción: </a:t>
            </a:r>
          </a:p>
          <a:p>
            <a:pPr>
              <a:lnSpc>
                <a:spcPct val="150000"/>
              </a:lnSpc>
            </a:pPr>
            <a:r>
              <a:rPr lang="es-ES" sz="2400" dirty="0">
                <a:solidFill>
                  <a:srgbClr val="0070C0"/>
                </a:solidFill>
                <a:latin typeface="Comic Sans MS" pitchFamily="66" charset="0"/>
              </a:rPr>
              <a:t>           - verbos que terminan en _</a:t>
            </a:r>
            <a:r>
              <a:rPr lang="es-ES" sz="2400" dirty="0" err="1">
                <a:solidFill>
                  <a:srgbClr val="0070C0"/>
                </a:solidFill>
                <a:latin typeface="Comic Sans MS" pitchFamily="66" charset="0"/>
              </a:rPr>
              <a:t>cer</a:t>
            </a:r>
            <a:endParaRPr lang="es-ES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solidFill>
                  <a:srgbClr val="0070C0"/>
                </a:solidFill>
                <a:latin typeface="Comic Sans MS" pitchFamily="66" charset="0"/>
              </a:rPr>
              <a:t>           - comida</a:t>
            </a:r>
          </a:p>
          <a:p>
            <a:pPr>
              <a:lnSpc>
                <a:spcPct val="150000"/>
              </a:lnSpc>
            </a:pPr>
            <a:r>
              <a:rPr lang="es-ES" sz="2400" dirty="0">
                <a:solidFill>
                  <a:srgbClr val="0070C0"/>
                </a:solidFill>
                <a:latin typeface="Comic Sans MS" pitchFamily="66" charset="0"/>
              </a:rPr>
              <a:t>           - tiendas</a:t>
            </a:r>
          </a:p>
          <a:p>
            <a:pPr>
              <a:lnSpc>
                <a:spcPct val="150000"/>
              </a:lnSpc>
            </a:pPr>
            <a:r>
              <a:rPr lang="es-ES" sz="2400" dirty="0">
                <a:solidFill>
                  <a:srgbClr val="0070C0"/>
                </a:solidFill>
                <a:latin typeface="Comic Sans MS" pitchFamily="66" charset="0"/>
              </a:rPr>
              <a:t>           </a:t>
            </a:r>
            <a:r>
              <a:rPr lang="es-ES" sz="20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endParaRPr lang="es-E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840842"/>
            <a:ext cx="1353751" cy="153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51520" y="301127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 err="1">
                <a:latin typeface="Comic Sans MS" pitchFamily="66" charset="0"/>
              </a:rPr>
              <a:t>Clase</a:t>
            </a:r>
            <a:r>
              <a:rPr lang="en-GB" altLang="en-US" dirty="0">
                <a:latin typeface="Comic Sans MS" pitchFamily="66" charset="0"/>
              </a:rPr>
              <a:t> 12 de 20			     </a:t>
            </a:r>
            <a:r>
              <a:rPr lang="en-GB" altLang="en-US" dirty="0" err="1">
                <a:latin typeface="Comic Sans MS" pitchFamily="66" charset="0"/>
              </a:rPr>
              <a:t>Fecha</a:t>
            </a:r>
            <a:r>
              <a:rPr lang="en-GB" altLang="en-US" dirty="0">
                <a:latin typeface="Comic Sans MS" pitchFamily="66" charset="0"/>
              </a:rPr>
              <a:t>: </a:t>
            </a:r>
            <a:r>
              <a:rPr lang="en-GB" altLang="en-US" dirty="0" err="1">
                <a:latin typeface="Comic Sans MS" pitchFamily="66" charset="0"/>
              </a:rPr>
              <a:t>miércoles</a:t>
            </a:r>
            <a:r>
              <a:rPr lang="en-GB" altLang="en-US" dirty="0">
                <a:latin typeface="Comic Sans MS" pitchFamily="66" charset="0"/>
              </a:rPr>
              <a:t>, 17 de </a:t>
            </a:r>
            <a:r>
              <a:rPr lang="en-GB" altLang="en-US" dirty="0" err="1">
                <a:latin typeface="Comic Sans MS" pitchFamily="66" charset="0"/>
              </a:rPr>
              <a:t>enero</a:t>
            </a:r>
            <a:endParaRPr lang="en-GB" altLang="en-US" dirty="0">
              <a:latin typeface="Comic Sans MS" pitchFamily="66" charset="0"/>
            </a:endParaRPr>
          </a:p>
          <a:p>
            <a:endParaRPr lang="en-GB" altLang="en-US" dirty="0">
              <a:latin typeface="Comic Sans MS" pitchFamily="66" charset="0"/>
            </a:endParaRPr>
          </a:p>
          <a:p>
            <a:r>
              <a:rPr lang="en-GB" altLang="en-US" dirty="0">
                <a:latin typeface="Comic Sans MS" pitchFamily="66" charset="0"/>
              </a:rPr>
              <a:t>Unit 5  ¿</a:t>
            </a:r>
            <a:r>
              <a:rPr lang="en-GB" altLang="en-US" dirty="0" err="1">
                <a:latin typeface="Comic Sans MS" pitchFamily="66" charset="0"/>
              </a:rPr>
              <a:t>Qué</a:t>
            </a:r>
            <a:r>
              <a:rPr lang="en-GB" altLang="en-US" dirty="0">
                <a:latin typeface="Comic Sans MS" pitchFamily="66" charset="0"/>
              </a:rPr>
              <a:t> </a:t>
            </a:r>
            <a:r>
              <a:rPr lang="en-GB" altLang="en-US" dirty="0" err="1">
                <a:latin typeface="Comic Sans MS" pitchFamily="66" charset="0"/>
              </a:rPr>
              <a:t>haces</a:t>
            </a:r>
            <a:r>
              <a:rPr lang="en-GB" altLang="en-US" dirty="0">
                <a:latin typeface="Comic Sans MS" pitchFamily="66" charset="0"/>
              </a:rPr>
              <a:t>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547664" y="1240481"/>
            <a:ext cx="6704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¿</a:t>
            </a:r>
            <a:r>
              <a:rPr lang="es-ES" sz="4000" b="1" dirty="0">
                <a:solidFill>
                  <a:srgbClr val="002060"/>
                </a:solidFill>
                <a:latin typeface="Comic Sans MS" pitchFamily="66" charset="0"/>
              </a:rPr>
              <a:t>Lo que </a:t>
            </a:r>
            <a:r>
              <a:rPr lang="es-ES" sz="4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vamos a aprender?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>
            <a:extLst>
              <a:ext uri="{FF2B5EF4-FFF2-40B4-BE49-F238E27FC236}">
                <a16:creationId xmlns:a16="http://schemas.microsoft.com/office/drawing/2014/main" id="{268B44A5-4A8E-3088-051E-33653A6B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1685925"/>
            <a:ext cx="20923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951B1-6A3B-915F-D324-63531EE55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071" y="261893"/>
            <a:ext cx="2234209" cy="59554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GB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Lav</a:t>
            </a:r>
            <a:r>
              <a:rPr kumimoji="0" lang="en-GB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  <a:endParaRPr kumimoji="0" lang="en-GB" altLang="en-US" sz="4000" b="0" i="0" u="sng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 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Te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      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Nos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Os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 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8C5BE-B111-9492-D6FA-C1E35B92F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2" y="260350"/>
            <a:ext cx="3526159" cy="59554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Lav</a:t>
            </a:r>
            <a:r>
              <a:rPr kumimoji="0" lang="en-GB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  <a:endParaRPr kumimoji="0" lang="en-GB" altLang="en-US" sz="4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Lav</a:t>
            </a:r>
            <a:r>
              <a:rPr lang="en-GB" altLang="en-US" sz="4000" dirty="0" err="1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</a:t>
            </a:r>
            <a:endParaRPr lang="en-GB" altLang="en-US" sz="4000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4000" noProof="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Lav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Lav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Lav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amos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lvl="0" indent="-342900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Lav</a:t>
            </a:r>
            <a:r>
              <a:rPr lang="en-GB" altLang="en-US" sz="4000" dirty="0" err="1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áis</a:t>
            </a:r>
            <a:endParaRPr lang="en-GB" altLang="en-US" sz="4000" dirty="0">
              <a:solidFill>
                <a:srgbClr val="0066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lvl="0" indent="-342900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Lav</a:t>
            </a:r>
            <a:r>
              <a:rPr lang="en-GB" altLang="en-US" sz="4000" dirty="0" err="1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</a:t>
            </a:r>
            <a:endParaRPr lang="en-GB" altLang="en-US" sz="4000" dirty="0">
              <a:solidFill>
                <a:srgbClr val="0066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990F49-1083-48E7-7698-D9A31B764922}"/>
              </a:ext>
            </a:extLst>
          </p:cNvPr>
          <p:cNvSpPr txBox="1"/>
          <p:nvPr/>
        </p:nvSpPr>
        <p:spPr>
          <a:xfrm>
            <a:off x="6444208" y="26845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6CC73B-4AA0-BDDB-6D50-09604941F56B}"/>
              </a:ext>
            </a:extLst>
          </p:cNvPr>
          <p:cNvSpPr txBox="1"/>
          <p:nvPr/>
        </p:nvSpPr>
        <p:spPr>
          <a:xfrm>
            <a:off x="6444208" y="25979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3CE8-B67B-8994-5F58-AB6B61A94D45}"/>
              </a:ext>
            </a:extLst>
          </p:cNvPr>
          <p:cNvSpPr txBox="1"/>
          <p:nvPr/>
        </p:nvSpPr>
        <p:spPr>
          <a:xfrm>
            <a:off x="6444208" y="264125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EC2FB6-D04F-C0EF-95C1-42AD52215F86}"/>
              </a:ext>
            </a:extLst>
          </p:cNvPr>
          <p:cNvSpPr txBox="1"/>
          <p:nvPr/>
        </p:nvSpPr>
        <p:spPr>
          <a:xfrm>
            <a:off x="6341839" y="1484784"/>
            <a:ext cx="255064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Lav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Lav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Lav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Lav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amos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Lav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áis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Lav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21777213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1719 0.3490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8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10625 0.7039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59832" y="0"/>
            <a:ext cx="252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La comida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12870" y="4381872"/>
            <a:ext cx="524694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Lluvia de palabras. ¿Qué comidas conoces?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9512" y="692696"/>
            <a:ext cx="8353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Prepárate: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Mira los productos. Escucha y escribe los nombres de los productos.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72816"/>
            <a:ext cx="550227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lipse"/>
          <p:cNvSpPr/>
          <p:nvPr/>
        </p:nvSpPr>
        <p:spPr>
          <a:xfrm>
            <a:off x="5004048" y="23488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2" name="11 Elipse"/>
          <p:cNvSpPr/>
          <p:nvPr/>
        </p:nvSpPr>
        <p:spPr>
          <a:xfrm>
            <a:off x="3491880" y="2204864"/>
            <a:ext cx="279648" cy="296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3" name="12 Elipse"/>
          <p:cNvSpPr/>
          <p:nvPr/>
        </p:nvSpPr>
        <p:spPr>
          <a:xfrm>
            <a:off x="2699792" y="3068960"/>
            <a:ext cx="343272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" name="14 Elipse"/>
          <p:cNvSpPr/>
          <p:nvPr/>
        </p:nvSpPr>
        <p:spPr>
          <a:xfrm>
            <a:off x="2411760" y="2132856"/>
            <a:ext cx="326504" cy="249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6" name="15 Elipse"/>
          <p:cNvSpPr/>
          <p:nvPr/>
        </p:nvSpPr>
        <p:spPr>
          <a:xfrm>
            <a:off x="4644008" y="3645024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7" name="16 Elipse"/>
          <p:cNvSpPr/>
          <p:nvPr/>
        </p:nvSpPr>
        <p:spPr>
          <a:xfrm>
            <a:off x="5796136" y="3284984"/>
            <a:ext cx="309736" cy="266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9" name="18 Elipse"/>
          <p:cNvSpPr/>
          <p:nvPr/>
        </p:nvSpPr>
        <p:spPr>
          <a:xfrm>
            <a:off x="6804248" y="2132856"/>
            <a:ext cx="301352" cy="274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0" name="19 Elipse"/>
          <p:cNvSpPr/>
          <p:nvPr/>
        </p:nvSpPr>
        <p:spPr>
          <a:xfrm>
            <a:off x="3419872" y="3501008"/>
            <a:ext cx="351656" cy="368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0" y="1916832"/>
            <a:ext cx="20377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Pasta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Arroz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Sardinas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Queso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Jamón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Olivas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Café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Patatas fritas</a:t>
            </a:r>
          </a:p>
        </p:txBody>
      </p:sp>
      <p:pic>
        <p:nvPicPr>
          <p:cNvPr id="22" name="Picture 2" descr="Resultado de imagen de hablar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4452" y="4237260"/>
            <a:ext cx="899592" cy="899592"/>
          </a:xfrm>
          <a:prstGeom prst="rect">
            <a:avLst/>
          </a:prstGeom>
          <a:noFill/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891AF4DF-C111-495E-AC0B-71058405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4784"/>
            <a:ext cx="81291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799D9D56-FEDE-4F67-8629-B6E75DC8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76872"/>
            <a:ext cx="720079" cy="72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asos1CD2.1p79 Food 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812360" y="332656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9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294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8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0"/>
            <a:ext cx="7649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Introducción: Tiendas y comida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27584" y="764704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Escucha y completa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39552" y="1412776"/>
            <a:ext cx="80089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En la ________________ compras las 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En la ________________ compras la ________________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En la ________________  compras los _______________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En la ________________  compras el ________________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En la ________________  compras el ________________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En la ________________  compras  las ________________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83568" y="4293096"/>
            <a:ext cx="4685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Mira las fotos. ¿Qué tienda es?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156368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797152"/>
            <a:ext cx="12954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797152"/>
            <a:ext cx="16129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797152"/>
            <a:ext cx="16002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797152"/>
            <a:ext cx="133191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4797152"/>
            <a:ext cx="16002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0" y="6237312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La panadería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123728" y="2852936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panadería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619672" y="6237312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La frutería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267744" y="3717032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frutería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987824" y="6237312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La pescadería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195736" y="328498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pescadería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644008" y="6237312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La carnicería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2123728" y="1916832"/>
            <a:ext cx="161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carnicería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6228184" y="6237312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La pastelería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2195736" y="2420888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pastelería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7678534" y="6237312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La verdulería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2123728" y="1412776"/>
            <a:ext cx="1635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verdulería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8244408" y="1052736"/>
            <a:ext cx="1847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6228184" y="1412776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verduras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6300192" y="1916832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carne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6300192" y="2348880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pasteles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6516216" y="2780928"/>
            <a:ext cx="668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372200" y="3284984"/>
            <a:ext cx="1326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pescado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6516216" y="3717032"/>
            <a:ext cx="1099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frutas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891AF4DF-C111-495E-AC0B-71058405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0688"/>
            <a:ext cx="817678" cy="86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799D9D56-FEDE-4F67-8629-B6E75DC8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1087"/>
            <a:ext cx="576064" cy="57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12" grpId="0"/>
      <p:bldP spid="13" grpId="0"/>
      <p:bldP spid="13" grpId="1"/>
      <p:bldP spid="14" grpId="0"/>
      <p:bldP spid="15" grpId="0"/>
      <p:bldP spid="15" grpId="1"/>
      <p:bldP spid="16" grpId="0"/>
      <p:bldP spid="17" grpId="0"/>
      <p:bldP spid="17" grpId="1"/>
      <p:bldP spid="18" grpId="0"/>
      <p:bldP spid="19" grpId="0"/>
      <p:bldP spid="19" grpId="1"/>
      <p:bldP spid="20" grpId="0"/>
      <p:bldP spid="21" grpId="0"/>
      <p:bldP spid="21" grpId="1"/>
      <p:bldP spid="22" grpId="0"/>
      <p:bldP spid="23" grpId="0" build="allAtOnce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525E38-57C5-45D3-9629-FB88949442D4}"/>
              </a:ext>
            </a:extLst>
          </p:cNvPr>
          <p:cNvSpPr txBox="1"/>
          <p:nvPr/>
        </p:nvSpPr>
        <p:spPr>
          <a:xfrm>
            <a:off x="253666" y="2923980"/>
            <a:ext cx="8736013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1.  En la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verdulería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compras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la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verdura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2. En la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carnicería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compras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la carne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3. En la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pastelería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compras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los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pasteles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4. En la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panadería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compras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el pan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5. En la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frutería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compras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la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fruta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F023F-4905-56AE-1140-0BC04BDF0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29" y="2287863"/>
            <a:ext cx="77845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err="1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Ahora</a:t>
            </a:r>
            <a:r>
              <a:rPr lang="en-GB" altLang="en-US" dirty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n-GB" altLang="en-US" dirty="0" err="1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escucha</a:t>
            </a:r>
            <a:r>
              <a:rPr lang="en-GB" altLang="en-US" dirty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en-GB" altLang="en-US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CD2.3</a:t>
            </a:r>
            <a:r>
              <a:rPr lang="en-GB" altLang="en-US" dirty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y </a:t>
            </a:r>
            <a:r>
              <a:rPr lang="en-GB" altLang="en-US" dirty="0" err="1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comprueba</a:t>
            </a:r>
            <a:endParaRPr kumimoji="0" lang="en-GB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F8828C-CEB5-7E0A-D334-CE5804D53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710" y="1639868"/>
            <a:ext cx="7129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Lee y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une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– Libro p80, Act. 3 </a:t>
            </a:r>
            <a:r>
              <a:rPr lang="en-GB" altLang="en-US" sz="3600" dirty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C2625-67A6-23BD-BDB3-72F0735F8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32" y="243760"/>
            <a:ext cx="88706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Libro p80</a:t>
            </a:r>
            <a:r>
              <a:rPr lang="en-GB" altLang="en-US" dirty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n-GB" altLang="en-US" dirty="0" err="1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escucha</a:t>
            </a:r>
            <a:r>
              <a:rPr lang="en-GB" altLang="en-US" dirty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y </a:t>
            </a:r>
            <a:r>
              <a:rPr lang="en-GB" altLang="en-US" dirty="0" err="1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contesta</a:t>
            </a:r>
            <a:r>
              <a:rPr lang="en-GB" altLang="en-US" dirty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1, 2 y 3  </a:t>
            </a:r>
            <a:r>
              <a:rPr lang="en-GB" altLang="en-US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CD2.2</a:t>
            </a:r>
            <a:r>
              <a:rPr lang="en-GB" altLang="en-US" dirty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err="1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Ahora</a:t>
            </a:r>
            <a:r>
              <a:rPr lang="en-GB" altLang="en-US" dirty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lee </a:t>
            </a:r>
            <a:r>
              <a:rPr lang="en-GB" altLang="en-US" dirty="0" err="1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en</a:t>
            </a:r>
            <a:r>
              <a:rPr lang="en-GB" altLang="en-US" dirty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parejas</a:t>
            </a:r>
            <a:endParaRPr kumimoji="0" lang="en-GB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3F479-AB37-4520-AFE9-3F4BFA9ECD59}"/>
              </a:ext>
            </a:extLst>
          </p:cNvPr>
          <p:cNvSpPr txBox="1"/>
          <p:nvPr/>
        </p:nvSpPr>
        <p:spPr>
          <a:xfrm>
            <a:off x="250825" y="692150"/>
            <a:ext cx="3457575" cy="529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1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.  La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carnicería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2.  La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panadería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3.  La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pescadería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4.  La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frutería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5.  La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zapatería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6.  La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joyería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7.  La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papelería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8.  La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librería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9.  La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heladería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10. La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pastelería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B0A539-9ECA-4030-9E7E-E6CE3CD20DCB}"/>
              </a:ext>
            </a:extLst>
          </p:cNvPr>
          <p:cNvSpPr txBox="1"/>
          <p:nvPr/>
        </p:nvSpPr>
        <p:spPr>
          <a:xfrm>
            <a:off x="3708400" y="2339975"/>
            <a:ext cx="25923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es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un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lugar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C7961-1878-4742-B1CF-2922D0741E01}"/>
              </a:ext>
            </a:extLst>
          </p:cNvPr>
          <p:cNvSpPr txBox="1"/>
          <p:nvPr/>
        </p:nvSpPr>
        <p:spPr>
          <a:xfrm>
            <a:off x="3456782" y="3025775"/>
            <a:ext cx="3311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donde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se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vende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F3C9C-8FE2-468F-9E8B-F2E8566B0C6B}"/>
              </a:ext>
            </a:extLst>
          </p:cNvPr>
          <p:cNvSpPr txBox="1"/>
          <p:nvPr/>
        </p:nvSpPr>
        <p:spPr>
          <a:xfrm>
            <a:off x="6516688" y="671513"/>
            <a:ext cx="2305050" cy="529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helados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zapatos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pescado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libros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carne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pan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pasteles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fruta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papel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joyas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87824" y="0"/>
            <a:ext cx="2371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Comic Sans MS" pitchFamily="66" charset="0"/>
              </a:rPr>
              <a:t>Audición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476672"/>
            <a:ext cx="7122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Comic Sans MS" pitchFamily="66" charset="0"/>
              </a:rPr>
              <a:t>Escucha la conversación en la tienda y completa.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55576" y="5229200"/>
            <a:ext cx="2542684" cy="1426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>
                <a:latin typeface="Comic Sans MS" pitchFamily="66" charset="0"/>
              </a:rPr>
              <a:t>¿Qué compra?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>
                <a:latin typeface="Comic Sans MS" pitchFamily="66" charset="0"/>
              </a:rPr>
              <a:t>¿Cuánto compra?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>
                <a:latin typeface="Comic Sans MS" pitchFamily="66" charset="0"/>
              </a:rPr>
              <a:t>¿Cuánto es?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448952" y="836712"/>
            <a:ext cx="651813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u="sng" dirty="0">
                <a:latin typeface="Comic Sans MS" pitchFamily="66" charset="0"/>
              </a:rPr>
              <a:t>En la tienda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latin typeface="Comic Sans MS" pitchFamily="66" charset="0"/>
              </a:rPr>
              <a:t>Cliente: Buenos días. _______leche, por favor.</a:t>
            </a:r>
          </a:p>
          <a:p>
            <a:r>
              <a:rPr lang="es-ES" sz="2000" dirty="0">
                <a:latin typeface="Comic Sans MS" pitchFamily="66" charset="0"/>
              </a:rPr>
              <a:t>Dependienta: ¿Un litro?</a:t>
            </a:r>
          </a:p>
          <a:p>
            <a:r>
              <a:rPr lang="es-ES" sz="2000" b="1" dirty="0">
                <a:latin typeface="Comic Sans MS" pitchFamily="66" charset="0"/>
              </a:rPr>
              <a:t>Cliente: Sí, un litro.</a:t>
            </a:r>
          </a:p>
          <a:p>
            <a:r>
              <a:rPr lang="es-ES" sz="2000" dirty="0">
                <a:latin typeface="Comic Sans MS" pitchFamily="66" charset="0"/>
              </a:rPr>
              <a:t>Dependienta: ¿Algo más?</a:t>
            </a:r>
          </a:p>
          <a:p>
            <a:r>
              <a:rPr lang="es-ES" sz="2000" b="1" dirty="0">
                <a:latin typeface="Comic Sans MS" pitchFamily="66" charset="0"/>
              </a:rPr>
              <a:t>Cliente: Sí. ________un kilo de tomates y aceite.</a:t>
            </a:r>
          </a:p>
          <a:p>
            <a:r>
              <a:rPr lang="es-ES" sz="2000" dirty="0">
                <a:latin typeface="Comic Sans MS" pitchFamily="66" charset="0"/>
              </a:rPr>
              <a:t>Dependienta: ¿Quiere algo más?</a:t>
            </a:r>
          </a:p>
          <a:p>
            <a:r>
              <a:rPr lang="es-ES" sz="2000" b="1" dirty="0">
                <a:latin typeface="Comic Sans MS" pitchFamily="66" charset="0"/>
              </a:rPr>
              <a:t>Cliente: No, _______más.</a:t>
            </a:r>
          </a:p>
          <a:p>
            <a:r>
              <a:rPr lang="es-ES" sz="2000" dirty="0">
                <a:latin typeface="Comic Sans MS" pitchFamily="66" charset="0"/>
              </a:rPr>
              <a:t>Dependienta: Aquí tiene.</a:t>
            </a:r>
          </a:p>
          <a:p>
            <a:r>
              <a:rPr lang="es-ES" sz="2000" b="1" dirty="0">
                <a:latin typeface="Comic Sans MS" pitchFamily="66" charset="0"/>
              </a:rPr>
              <a:t>Cliente: ¿____________ es?</a:t>
            </a:r>
          </a:p>
          <a:p>
            <a:r>
              <a:rPr lang="es-ES" sz="2000" dirty="0">
                <a:latin typeface="Comic Sans MS" pitchFamily="66" charset="0"/>
              </a:rPr>
              <a:t>Dependienta: Son nueve euros.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699792" y="6237312"/>
            <a:ext cx="174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Son nueve euros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915816" y="5373216"/>
            <a:ext cx="238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Leche, tomates y aceite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03848" y="5805264"/>
            <a:ext cx="419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 litro de leche, 1 kilo de tomates y aceite?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23528" y="4797152"/>
            <a:ext cx="3448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latin typeface="Comic Sans MS" pitchFamily="66" charset="0"/>
              </a:rPr>
              <a:t>Contesta las preguntas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355976" y="1556792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Deme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31840" y="2852936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Quiero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347864" y="34290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nada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31840" y="4077072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Cuánto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4" name="13 Llamada rectangular redondeada"/>
          <p:cNvSpPr/>
          <p:nvPr/>
        </p:nvSpPr>
        <p:spPr>
          <a:xfrm>
            <a:off x="6372200" y="4077072"/>
            <a:ext cx="2376264" cy="1008112"/>
          </a:xfrm>
          <a:prstGeom prst="wedgeRoundRectCallout">
            <a:avLst>
              <a:gd name="adj1" fmla="val -62274"/>
              <a:gd name="adj2" fmla="val -686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Comic Sans MS" pitchFamily="66" charset="0"/>
              </a:rPr>
              <a:t>Practica con tu compañero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91AF4DF-C111-495E-AC0B-71058405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1224136" cy="130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99D9D56-FEDE-4F67-8629-B6E75DC8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0" y="5191667"/>
            <a:ext cx="64678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Resultado de imagen de hablar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363857"/>
            <a:ext cx="936104" cy="490364"/>
          </a:xfrm>
          <a:prstGeom prst="rect">
            <a:avLst/>
          </a:prstGeom>
          <a:noFill/>
        </p:spPr>
      </p:pic>
      <p:pic>
        <p:nvPicPr>
          <p:cNvPr id="18" name="Pasos1CD2.2 p80Act.1 De compra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236296" y="332656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2651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6" grpId="0"/>
      <p:bldP spid="7" grpId="0"/>
      <p:bldP spid="8" grpId="0"/>
      <p:bldP spid="8" grpId="1"/>
      <p:bldP spid="9" grpId="0"/>
      <p:bldP spid="9" grpId="1"/>
      <p:bldP spid="10" grpId="0"/>
      <p:bldP spid="11" grpId="0"/>
      <p:bldP spid="12" grpId="0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CuadroTexto">
            <a:extLst>
              <a:ext uri="{FF2B5EF4-FFF2-40B4-BE49-F238E27FC236}">
                <a16:creationId xmlns:a16="http://schemas.microsoft.com/office/drawing/2014/main" id="{8C7C41A3-6F1D-C1CF-A3D1-6B00D0CAB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13" y="50800"/>
            <a:ext cx="3656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Dictado</a:t>
            </a: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9E468B1C-F624-A0F5-F5D1-961D42933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523" y="774270"/>
            <a:ext cx="3372395" cy="507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Trout</a:t>
            </a:r>
            <a:endParaRPr kumimoji="0" lang="es-E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Oil</a:t>
            </a:r>
            <a:endParaRPr kumimoji="0" lang="es-E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Hake</a:t>
            </a:r>
            <a:endParaRPr kumimoji="0" lang="es-E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Garlic</a:t>
            </a:r>
            <a:endParaRPr kumimoji="0" lang="es-E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Pork</a:t>
            </a:r>
            <a:r>
              <a:rPr kumimoji="0" lang="es-E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loin</a:t>
            </a:r>
            <a:endParaRPr kumimoji="0" lang="es-E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Lamb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Sausages</a:t>
            </a:r>
            <a:endParaRPr kumimoji="0" lang="es-E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Onions</a:t>
            </a:r>
            <a:endParaRPr kumimoji="0" lang="es-E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8 Conector recto de flecha">
            <a:extLst>
              <a:ext uri="{FF2B5EF4-FFF2-40B4-BE49-F238E27FC236}">
                <a16:creationId xmlns:a16="http://schemas.microsoft.com/office/drawing/2014/main" id="{4B272A5C-6423-3CD5-9022-2DA64BBDAB2C}"/>
              </a:ext>
            </a:extLst>
          </p:cNvPr>
          <p:cNvCxnSpPr>
            <a:cxnSpLocks/>
          </p:cNvCxnSpPr>
          <p:nvPr/>
        </p:nvCxnSpPr>
        <p:spPr>
          <a:xfrm>
            <a:off x="1854096" y="1003300"/>
            <a:ext cx="3352249" cy="6188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>
            <a:extLst>
              <a:ext uri="{FF2B5EF4-FFF2-40B4-BE49-F238E27FC236}">
                <a16:creationId xmlns:a16="http://schemas.microsoft.com/office/drawing/2014/main" id="{B5FD9B4C-7EC8-BE3D-37C6-07065760B958}"/>
              </a:ext>
            </a:extLst>
          </p:cNvPr>
          <p:cNvCxnSpPr>
            <a:cxnSpLocks/>
          </p:cNvCxnSpPr>
          <p:nvPr/>
        </p:nvCxnSpPr>
        <p:spPr>
          <a:xfrm>
            <a:off x="1979712" y="1552460"/>
            <a:ext cx="3163689" cy="26468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>
            <a:extLst>
              <a:ext uri="{FF2B5EF4-FFF2-40B4-BE49-F238E27FC236}">
                <a16:creationId xmlns:a16="http://schemas.microsoft.com/office/drawing/2014/main" id="{98FEAF1F-F224-874A-1F5E-94EF4365B318}"/>
              </a:ext>
            </a:extLst>
          </p:cNvPr>
          <p:cNvCxnSpPr>
            <a:cxnSpLocks/>
          </p:cNvCxnSpPr>
          <p:nvPr/>
        </p:nvCxnSpPr>
        <p:spPr>
          <a:xfrm>
            <a:off x="1979712" y="2747963"/>
            <a:ext cx="3096344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>
            <a:extLst>
              <a:ext uri="{FF2B5EF4-FFF2-40B4-BE49-F238E27FC236}">
                <a16:creationId xmlns:a16="http://schemas.microsoft.com/office/drawing/2014/main" id="{FCA81D49-DF4C-6789-E28C-12D0C4729D19}"/>
              </a:ext>
            </a:extLst>
          </p:cNvPr>
          <p:cNvCxnSpPr>
            <a:cxnSpLocks/>
          </p:cNvCxnSpPr>
          <p:nvPr/>
        </p:nvCxnSpPr>
        <p:spPr>
          <a:xfrm flipV="1">
            <a:off x="2385912" y="2251625"/>
            <a:ext cx="2814637" cy="257870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>
            <a:extLst>
              <a:ext uri="{FF2B5EF4-FFF2-40B4-BE49-F238E27FC236}">
                <a16:creationId xmlns:a16="http://schemas.microsoft.com/office/drawing/2014/main" id="{8AA9B1A5-6483-9A10-9033-704C25DF82AA}"/>
              </a:ext>
            </a:extLst>
          </p:cNvPr>
          <p:cNvCxnSpPr>
            <a:cxnSpLocks/>
          </p:cNvCxnSpPr>
          <p:nvPr/>
        </p:nvCxnSpPr>
        <p:spPr>
          <a:xfrm flipV="1">
            <a:off x="853357" y="3175840"/>
            <a:ext cx="4522700" cy="2730641"/>
          </a:xfrm>
          <a:prstGeom prst="straightConnector1">
            <a:avLst/>
          </a:prstGeom>
          <a:ln w="254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>
            <a:extLst>
              <a:ext uri="{FF2B5EF4-FFF2-40B4-BE49-F238E27FC236}">
                <a16:creationId xmlns:a16="http://schemas.microsoft.com/office/drawing/2014/main" id="{3F5717D9-893A-2E23-0147-A61433057439}"/>
              </a:ext>
            </a:extLst>
          </p:cNvPr>
          <p:cNvCxnSpPr>
            <a:cxnSpLocks/>
          </p:cNvCxnSpPr>
          <p:nvPr/>
        </p:nvCxnSpPr>
        <p:spPr>
          <a:xfrm flipV="1">
            <a:off x="1825522" y="1100138"/>
            <a:ext cx="3317879" cy="199834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>
            <a:extLst>
              <a:ext uri="{FF2B5EF4-FFF2-40B4-BE49-F238E27FC236}">
                <a16:creationId xmlns:a16="http://schemas.microsoft.com/office/drawing/2014/main" id="{DBC12E99-7AD4-6A23-7B25-0A3ACEC9A280}"/>
              </a:ext>
            </a:extLst>
          </p:cNvPr>
          <p:cNvCxnSpPr>
            <a:cxnSpLocks/>
          </p:cNvCxnSpPr>
          <p:nvPr/>
        </p:nvCxnSpPr>
        <p:spPr>
          <a:xfrm>
            <a:off x="1547664" y="2111434"/>
            <a:ext cx="3624311" cy="1548542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1" name="Picture 2">
            <a:extLst>
              <a:ext uri="{FF2B5EF4-FFF2-40B4-BE49-F238E27FC236}">
                <a16:creationId xmlns:a16="http://schemas.microsoft.com/office/drawing/2014/main" id="{B58B8C5E-B21C-8B98-A27A-DC2EE80A2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17488"/>
            <a:ext cx="74612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FBF0C3-5A8F-CDE0-CA49-2A9087A0D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0" y="696913"/>
            <a:ext cx="48577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226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Bacalao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Cordero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2226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Lomo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575D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Merluza</a:t>
            </a: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575D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Trucha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89432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Salchichas</a:t>
            </a: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94327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Aceite</a:t>
            </a: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Cebollas</a:t>
            </a:r>
            <a:endParaRPr kumimoji="0" lang="en-GB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66CC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en-US" sz="32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Ajo</a:t>
            </a:r>
            <a:endParaRPr kumimoji="0" lang="en-GB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6" name="12 Conector recto de flecha">
            <a:extLst>
              <a:ext uri="{FF2B5EF4-FFF2-40B4-BE49-F238E27FC236}">
                <a16:creationId xmlns:a16="http://schemas.microsoft.com/office/drawing/2014/main" id="{57C6D3D0-7B17-8C67-1FCA-0C6CB0F41C41}"/>
              </a:ext>
            </a:extLst>
          </p:cNvPr>
          <p:cNvCxnSpPr>
            <a:cxnSpLocks/>
          </p:cNvCxnSpPr>
          <p:nvPr/>
        </p:nvCxnSpPr>
        <p:spPr>
          <a:xfrm>
            <a:off x="2438475" y="4289420"/>
            <a:ext cx="2637581" cy="50725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8 Conector recto de flecha">
            <a:extLst>
              <a:ext uri="{FF2B5EF4-FFF2-40B4-BE49-F238E27FC236}">
                <a16:creationId xmlns:a16="http://schemas.microsoft.com/office/drawing/2014/main" id="{3BFED656-B3D5-75F5-2D57-113D57FF739B}"/>
              </a:ext>
            </a:extLst>
          </p:cNvPr>
          <p:cNvCxnSpPr>
            <a:cxnSpLocks/>
          </p:cNvCxnSpPr>
          <p:nvPr/>
        </p:nvCxnSpPr>
        <p:spPr>
          <a:xfrm>
            <a:off x="1703661" y="5361510"/>
            <a:ext cx="3372395" cy="2159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Lewis Andrews\Desktop\CALAT\ABC Entry 3 Unit 2 - 20 weeks 2014\SEMANA 6\Vendo-vendemos 001.jpg">
            <a:extLst>
              <a:ext uri="{FF2B5EF4-FFF2-40B4-BE49-F238E27FC236}">
                <a16:creationId xmlns:a16="http://schemas.microsoft.com/office/drawing/2014/main" id="{7AFFE666-8577-DA34-90B9-D0C2FDEF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-395288"/>
            <a:ext cx="5184775" cy="71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C872-8407-1A42-E21F-3546AC52A4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16013" y="531813"/>
            <a:ext cx="7772400" cy="649287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dirty="0">
                <a:solidFill>
                  <a:srgbClr val="D6A300"/>
                </a:solidFill>
                <a:latin typeface="Comic Sans MS" panose="030F0702030302020204" pitchFamily="66" charset="0"/>
              </a:rPr>
              <a:t>     </a:t>
            </a:r>
            <a:r>
              <a:rPr lang="en-GB" altLang="en-US" sz="2400" dirty="0">
                <a:solidFill>
                  <a:srgbClr val="663300"/>
                </a:solidFill>
                <a:latin typeface="Comic Sans MS" panose="030F0702030302020204" pitchFamily="66" charset="0"/>
              </a:rPr>
              <a:t>Los </a:t>
            </a:r>
            <a:r>
              <a:rPr lang="en-GB" altLang="en-US" sz="24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deberes</a:t>
            </a:r>
            <a:r>
              <a:rPr lang="en-GB" altLang="en-US" sz="2400" dirty="0">
                <a:solidFill>
                  <a:srgbClr val="663300"/>
                </a:solidFill>
                <a:latin typeface="Comic Sans MS" panose="030F0702030302020204" pitchFamily="66" charset="0"/>
              </a:rPr>
              <a:t>   </a:t>
            </a:r>
            <a:br>
              <a:rPr lang="en-GB" altLang="en-US" dirty="0">
                <a:latin typeface="Comic Sans MS" panose="030F0702030302020204" pitchFamily="66" charset="0"/>
              </a:rPr>
            </a:br>
            <a:endParaRPr lang="en-GB" altLang="en-US" dirty="0"/>
          </a:p>
        </p:txBody>
      </p:sp>
      <p:sp>
        <p:nvSpPr>
          <p:cNvPr id="86019" name="Subtitle 2">
            <a:extLst>
              <a:ext uri="{FF2B5EF4-FFF2-40B4-BE49-F238E27FC236}">
                <a16:creationId xmlns:a16="http://schemas.microsoft.com/office/drawing/2014/main" id="{FF054A1E-4078-B19D-18CD-DDD7611F8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125" y="981074"/>
            <a:ext cx="8150225" cy="4392141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  <a:defRPr/>
            </a:pP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Copia</a:t>
            </a:r>
            <a:endParaRPr lang="en-GB" alt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514350" indent="-514350" algn="l">
              <a:buAutoNum type="arabicPeriod"/>
              <a:defRPr/>
            </a:pPr>
            <a:r>
              <a:rPr lang="es-ES" alt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Libro de texto p75, </a:t>
            </a:r>
            <a:r>
              <a:rPr lang="es-ES" altLang="en-US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Act</a:t>
            </a:r>
            <a:r>
              <a:rPr lang="es-ES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. 21</a:t>
            </a:r>
          </a:p>
          <a:p>
            <a:pPr algn="l">
              <a:defRPr/>
            </a:pPr>
            <a:r>
              <a:rPr lang="en-GB" altLang="en-U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3.  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Escribe 1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oración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en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el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pasado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</a:p>
          <a:p>
            <a:pPr algn="l">
              <a:defRPr/>
            </a:pPr>
            <a:r>
              <a:rPr lang="en-GB" altLang="en-US" sz="28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     de lo que </a:t>
            </a:r>
            <a:r>
              <a:rPr lang="en-GB" altLang="en-US" sz="2800" i="1" dirty="0" err="1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hiciste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(= </a:t>
            </a:r>
            <a:r>
              <a:rPr lang="en-GB" altLang="en-US" sz="28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what you did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) la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semana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</a:p>
          <a:p>
            <a:pPr algn="l">
              <a:defRPr/>
            </a:pP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   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pasada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y escribe 1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oración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de </a:t>
            </a:r>
            <a:r>
              <a:rPr lang="en-GB" altLang="en-US" sz="28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lo que </a:t>
            </a:r>
            <a:r>
              <a:rPr lang="en-GB" altLang="en-US" sz="2800" i="1" dirty="0" err="1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harás</a:t>
            </a:r>
            <a:r>
              <a:rPr lang="en-GB" altLang="en-US" sz="28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 </a:t>
            </a:r>
          </a:p>
          <a:p>
            <a:pPr algn="l">
              <a:defRPr/>
            </a:pPr>
            <a:r>
              <a:rPr lang="en-GB" altLang="en-US" sz="28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     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(= </a:t>
            </a:r>
            <a:r>
              <a:rPr lang="en-GB" altLang="en-US" sz="28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what you will do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) la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próxima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semana</a:t>
            </a:r>
            <a:endParaRPr lang="en-GB" altLang="en-US" sz="2800" i="1" dirty="0">
              <a:solidFill>
                <a:srgbClr val="002060"/>
              </a:solidFill>
              <a:latin typeface="Comic Sans MS" pitchFamily="66" charset="0"/>
              <a:cs typeface="Rod" pitchFamily="49" charset="-79"/>
            </a:endParaRPr>
          </a:p>
          <a:p>
            <a:pPr algn="l">
              <a:defRPr/>
            </a:pPr>
            <a:r>
              <a:rPr lang="en-GB" altLang="en-US" i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GB" altLang="en-US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>
              <a:defRPr/>
            </a:pPr>
            <a:endParaRPr lang="en-GB" altLang="en-US" sz="20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l">
              <a:defRPr/>
            </a:pPr>
            <a:endParaRPr lang="en-GB" altLang="en-US" sz="20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l">
              <a:defRPr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algn="l">
              <a:defRPr/>
            </a:pPr>
            <a:endParaRPr lang="en-GB" alt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015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825E0CC6-EC35-A946-221B-24E9583CE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34005"/>
            <a:ext cx="8784976" cy="40234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¿Cuál es la </a:t>
            </a:r>
            <a:r>
              <a:rPr kumimoji="0" lang="es-ES_tradn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pregunta</a:t>
            </a:r>
            <a:r>
              <a:rPr kumimoji="0" lang="es-ES_tradn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  <a:endParaRPr kumimoji="0" lang="es-ES_tradnl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-¿                                        ?</a:t>
            </a: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GB" altLang="en-US" sz="4000" dirty="0">
                <a:solidFill>
                  <a:srgbClr val="00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-</a:t>
            </a:r>
            <a:r>
              <a:rPr lang="en-GB" altLang="en-US" sz="4000" dirty="0" err="1">
                <a:solidFill>
                  <a:srgbClr val="00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Sí</a:t>
            </a:r>
            <a:r>
              <a:rPr lang="en-GB" altLang="en-US" sz="4000" dirty="0">
                <a:solidFill>
                  <a:srgbClr val="00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lang="en-GB" altLang="en-US" sz="4000" b="1" dirty="0">
                <a:solidFill>
                  <a:srgbClr val="7030A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Sicilia </a:t>
            </a:r>
            <a:r>
              <a:rPr kumimoji="0" lang="es-ES_tradn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está en el sur de Italia</a:t>
            </a:r>
            <a:endParaRPr lang="en-GB" altLang="en-US" sz="4000" dirty="0">
              <a:solidFill>
                <a:prstClr val="black"/>
              </a:solidFill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4C587005-80C3-18CD-8511-2D7E0A10C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908050"/>
            <a:ext cx="14890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60A4CB-6AF3-F4AB-E21B-12F1C5408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024" y="2602567"/>
            <a:ext cx="77051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Sabes dónde está </a:t>
            </a:r>
            <a:r>
              <a:rPr kumimoji="0" lang="es-ES_tradnl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Sicilia</a:t>
            </a:r>
            <a:endParaRPr kumimoji="0" lang="en-GB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35A4D-F59C-46CF-ACA9-6DE6BD899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0825" y="512763"/>
            <a:ext cx="5040313" cy="5832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7200" u="sng" dirty="0" err="1">
                <a:latin typeface="Comic Sans MS" panose="030F0702030302020204" pitchFamily="66" charset="0"/>
              </a:rPr>
              <a:t>Compr</a:t>
            </a:r>
            <a:r>
              <a:rPr lang="en-GB" sz="7200" b="1" u="sng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  <a:endParaRPr lang="en-GB" sz="7200" b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 err="1">
                <a:latin typeface="Comic Sans MS" panose="030F0702030302020204" pitchFamily="66" charset="0"/>
              </a:rPr>
              <a:t>Compr</a:t>
            </a:r>
            <a:endParaRPr lang="en-GB" sz="6000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Compr</a:t>
            </a:r>
            <a:endParaRPr lang="en-GB" sz="60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Compr</a:t>
            </a:r>
            <a:endParaRPr lang="en-GB" sz="60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7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4F2B47B-1899-4C51-B6C9-A422012172ED}"/>
              </a:ext>
            </a:extLst>
          </p:cNvPr>
          <p:cNvSpPr txBox="1">
            <a:spLocks/>
          </p:cNvSpPr>
          <p:nvPr/>
        </p:nvSpPr>
        <p:spPr bwMode="auto">
          <a:xfrm>
            <a:off x="2771775" y="1812925"/>
            <a:ext cx="3673475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73F6C0C-87D2-42D3-8F82-9774312657CB}"/>
              </a:ext>
            </a:extLst>
          </p:cNvPr>
          <p:cNvSpPr txBox="1">
            <a:spLocks/>
          </p:cNvSpPr>
          <p:nvPr/>
        </p:nvSpPr>
        <p:spPr bwMode="auto">
          <a:xfrm>
            <a:off x="4419600" y="533400"/>
            <a:ext cx="504031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Compr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Compr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Compr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FD22545-B1F9-490A-BB09-AF0A6D03C659}"/>
              </a:ext>
            </a:extLst>
          </p:cNvPr>
          <p:cNvSpPr txBox="1">
            <a:spLocks/>
          </p:cNvSpPr>
          <p:nvPr/>
        </p:nvSpPr>
        <p:spPr bwMode="auto">
          <a:xfrm>
            <a:off x="6940550" y="1812925"/>
            <a:ext cx="3673475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amos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áis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83B49-0F2A-4AB9-A3A6-7035970D1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388" y="520700"/>
            <a:ext cx="3673475" cy="5832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7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Vend</a:t>
            </a:r>
            <a:r>
              <a:rPr lang="en-GB" sz="7200" b="1" u="sng" dirty="0">
                <a:solidFill>
                  <a:srgbClr val="008000"/>
                </a:solidFill>
                <a:latin typeface="Comic Sans MS" panose="030F0702030302020204" pitchFamily="66" charset="0"/>
              </a:rPr>
              <a:t>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Vend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Vend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Vend</a:t>
            </a:r>
            <a:endParaRPr lang="en-GB" sz="7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5FB9A4-C236-4CE3-8819-EF96C857BBA7}"/>
              </a:ext>
            </a:extLst>
          </p:cNvPr>
          <p:cNvSpPr txBox="1">
            <a:spLocks/>
          </p:cNvSpPr>
          <p:nvPr/>
        </p:nvSpPr>
        <p:spPr bwMode="auto">
          <a:xfrm>
            <a:off x="2627313" y="1881188"/>
            <a:ext cx="3673475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3ED756-9F13-4C35-8AF4-6C26C182B004}"/>
              </a:ext>
            </a:extLst>
          </p:cNvPr>
          <p:cNvSpPr txBox="1">
            <a:spLocks/>
          </p:cNvSpPr>
          <p:nvPr/>
        </p:nvSpPr>
        <p:spPr bwMode="auto">
          <a:xfrm>
            <a:off x="6659563" y="1889125"/>
            <a:ext cx="3673475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emos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éis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1B3BB5E-4FBF-4378-AB74-3B508F63CF60}"/>
              </a:ext>
            </a:extLst>
          </p:cNvPr>
          <p:cNvSpPr txBox="1">
            <a:spLocks/>
          </p:cNvSpPr>
          <p:nvPr/>
        </p:nvSpPr>
        <p:spPr bwMode="auto">
          <a:xfrm>
            <a:off x="4211638" y="520700"/>
            <a:ext cx="36734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Vend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3049E-D93F-4ACC-8090-3B39A952C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9863" y="573088"/>
            <a:ext cx="3673475" cy="5832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72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Pon</a:t>
            </a:r>
            <a:r>
              <a:rPr lang="en-GB" sz="7200" b="1" u="sng" dirty="0" err="1">
                <a:solidFill>
                  <a:srgbClr val="008000"/>
                </a:solidFill>
                <a:latin typeface="Comic Sans MS" panose="030F0702030302020204" pitchFamily="66" charset="0"/>
              </a:rPr>
              <a:t>er</a:t>
            </a:r>
            <a:endParaRPr lang="en-GB" sz="7200" b="1" u="sng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Pon</a:t>
            </a:r>
            <a:r>
              <a:rPr lang="en-GB" sz="7200" b="1" dirty="0">
                <a:solidFill>
                  <a:srgbClr val="800000"/>
                </a:solidFill>
                <a:latin typeface="Comic Sans MS" panose="030F0702030302020204" pitchFamily="66" charset="0"/>
              </a:rPr>
              <a:t>g</a:t>
            </a:r>
            <a:endParaRPr lang="en-GB" sz="7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n-GB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Pon</a:t>
            </a:r>
            <a:endParaRPr lang="en-GB" sz="72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n-GB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Pon</a:t>
            </a:r>
            <a:endParaRPr lang="en-GB" sz="7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0867773-AD8A-4DFD-95AC-65D2030C0E06}"/>
              </a:ext>
            </a:extLst>
          </p:cNvPr>
          <p:cNvSpPr txBox="1">
            <a:spLocks/>
          </p:cNvSpPr>
          <p:nvPr/>
        </p:nvSpPr>
        <p:spPr bwMode="auto">
          <a:xfrm>
            <a:off x="2484438" y="1881188"/>
            <a:ext cx="3673475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B2F53EA-AB14-47CD-9189-6BEC9D9CB00E}"/>
              </a:ext>
            </a:extLst>
          </p:cNvPr>
          <p:cNvSpPr txBox="1">
            <a:spLocks/>
          </p:cNvSpPr>
          <p:nvPr/>
        </p:nvSpPr>
        <p:spPr bwMode="auto">
          <a:xfrm>
            <a:off x="5930900" y="1863725"/>
            <a:ext cx="3673475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emos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éis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40F5331-4299-431E-87AB-AE95FC3E0018}"/>
              </a:ext>
            </a:extLst>
          </p:cNvPr>
          <p:cNvSpPr txBox="1">
            <a:spLocks/>
          </p:cNvSpPr>
          <p:nvPr/>
        </p:nvSpPr>
        <p:spPr bwMode="auto">
          <a:xfrm>
            <a:off x="4094163" y="520700"/>
            <a:ext cx="36734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Pon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Pon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Pon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60326" y="187356"/>
            <a:ext cx="6346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1. Conjuga los verbos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conoc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er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y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sab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187624" y="1409200"/>
          <a:ext cx="6912768" cy="3788736"/>
        </p:xfrm>
        <a:graphic>
          <a:graphicData uri="http://schemas.openxmlformats.org/drawingml/2006/table">
            <a:tbl>
              <a:tblPr/>
              <a:tblGrid>
                <a:gridCol w="2675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69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conoc</a:t>
                      </a:r>
                      <a:r>
                        <a:rPr lang="es-ES" sz="3200" b="1" i="0" u="none" strike="noStrike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er</a:t>
                      </a:r>
                      <a:endParaRPr lang="es-ES" sz="3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sab</a:t>
                      </a:r>
                      <a:r>
                        <a:rPr lang="es-ES" sz="3200" b="1" i="0" u="none" strike="noStrike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9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yo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69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9900"/>
                          </a:solidFill>
                          <a:latin typeface="Comic Sans MS" pitchFamily="66" charset="0"/>
                        </a:rPr>
                        <a:t>tú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69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él/ella/usted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69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nosotros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  <a:endParaRPr lang="es-ES" sz="2800" b="1" i="0" u="none" strike="noStrike" dirty="0"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69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vosotros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3081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FF66CC"/>
                          </a:solidFill>
                          <a:latin typeface="Comic Sans MS" pitchFamily="66" charset="0"/>
                        </a:rPr>
                        <a:t>ellos/ ellas/ ustedes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3874635" y="1861099"/>
            <a:ext cx="1693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cono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892503" y="2260561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conoc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939126" y="2789560"/>
            <a:ext cx="1484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conoc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931973" y="3749844"/>
            <a:ext cx="1800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conoc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éis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058152" y="4307638"/>
            <a:ext cx="1699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conoc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7812360" y="2708920"/>
            <a:ext cx="3347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134056" y="1813951"/>
            <a:ext cx="667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é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6148133" y="2338390"/>
            <a:ext cx="1268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6173886" y="2808203"/>
            <a:ext cx="1067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6176238" y="3260745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emos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6165475" y="3715213"/>
            <a:ext cx="1383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éis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6159865" y="4299988"/>
            <a:ext cx="1282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7020272" y="25649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0204" y="253496"/>
            <a:ext cx="1257965" cy="107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 descr="Resultado de imagen de hablar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102" y="607351"/>
            <a:ext cx="936104" cy="936104"/>
          </a:xfrm>
          <a:prstGeom prst="rect">
            <a:avLst/>
          </a:prstGeom>
          <a:noFill/>
        </p:spPr>
      </p:pic>
      <p:sp>
        <p:nvSpPr>
          <p:cNvPr id="42" name="41 Rectángulo"/>
          <p:cNvSpPr/>
          <p:nvPr/>
        </p:nvSpPr>
        <p:spPr>
          <a:xfrm>
            <a:off x="3906783" y="3304950"/>
            <a:ext cx="2220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conoc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0F799BB-29F7-6795-1821-0D5471FE4DB8}"/>
                  </a:ext>
                </a:extLst>
              </p14:cNvPr>
              <p14:cNvContentPartPr/>
              <p14:nvPr/>
            </p14:nvContentPartPr>
            <p14:xfrm>
              <a:off x="5169668" y="1660177"/>
              <a:ext cx="508320" cy="62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0F799BB-29F7-6795-1821-0D5471FE4D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9668" y="1480177"/>
                <a:ext cx="687960" cy="4222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E9304AA4-6B93-6F15-59A1-0CCB124FAC2F}"/>
              </a:ext>
            </a:extLst>
          </p:cNvPr>
          <p:cNvSpPr txBox="1"/>
          <p:nvPr/>
        </p:nvSpPr>
        <p:spPr>
          <a:xfrm>
            <a:off x="528579" y="5277019"/>
            <a:ext cx="22230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Agrade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Recono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Descono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2BF43C-71F1-DF7E-68B0-B8357DDD125E}"/>
              </a:ext>
            </a:extLst>
          </p:cNvPr>
          <p:cNvSpPr txBox="1"/>
          <p:nvPr/>
        </p:nvSpPr>
        <p:spPr>
          <a:xfrm>
            <a:off x="2609217" y="5310326"/>
            <a:ext cx="2036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Ofre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Mere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Pertene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20B340-034D-0AC0-D714-3D899C2D138D}"/>
              </a:ext>
            </a:extLst>
          </p:cNvPr>
          <p:cNvSpPr txBox="1"/>
          <p:nvPr/>
        </p:nvSpPr>
        <p:spPr>
          <a:xfrm>
            <a:off x="4646155" y="5328264"/>
            <a:ext cx="2223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Obede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Desobede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Estable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E4D59E-5678-1BEF-1AF9-3E571E216E2D}"/>
              </a:ext>
            </a:extLst>
          </p:cNvPr>
          <p:cNvSpPr txBox="1"/>
          <p:nvPr/>
        </p:nvSpPr>
        <p:spPr>
          <a:xfrm>
            <a:off x="6868436" y="5281065"/>
            <a:ext cx="2223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Apare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Desapare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12.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Cre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BEAAF-7AC2-BA7B-F9BB-0F994EA27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1" y="4840008"/>
            <a:ext cx="636301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2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24" grpId="0"/>
      <p:bldP spid="25" grpId="0"/>
      <p:bldP spid="26" grpId="0"/>
      <p:bldP spid="27" grpId="0"/>
      <p:bldP spid="28" grpId="0"/>
      <p:bldP spid="29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19672" y="0"/>
            <a:ext cx="6178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Lectura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libro p74,Act.18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666023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03848" y="0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Lectura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51520" y="54868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Virginia trabaja como “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au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pair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” en Inglaterra. Escribe un email a su amiga Charo, en España. Lee el email y contesta.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499992" y="1484784"/>
            <a:ext cx="417646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¿Cómo es la familia?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¿Cómo es el perro?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¿Cómo es el profesor?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¿A qué hora come?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¿Qué estudia?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6.  ¿En qué aspectos es su vida en Inglaterra  diferente a su vida en España? Dime solo un aspecto.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427984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4427984" y="1916832"/>
            <a:ext cx="4884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familia es simpática y generosa. La niña es muy buena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01294" y="2492896"/>
            <a:ext cx="3571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perro es un poco antipático y nervioso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644008" y="3068960"/>
            <a:ext cx="2156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profesor es excelente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716016" y="3594502"/>
            <a:ext cx="2666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Come a las doce del mediodía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860032" y="4221088"/>
            <a:ext cx="1317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Estudia inglés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932040" y="5517232"/>
            <a:ext cx="24368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hora de comer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hora de cenar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hora de ir a la cama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 distancias son enormes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>
            <a:extLst>
              <a:ext uri="{FF2B5EF4-FFF2-40B4-BE49-F238E27FC236}">
                <a16:creationId xmlns:a16="http://schemas.microsoft.com/office/drawing/2014/main" id="{268B44A5-4A8E-3088-051E-33653A6B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1685925"/>
            <a:ext cx="20923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951B1-6A3B-915F-D324-63531EE55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071" y="261893"/>
            <a:ext cx="2234209" cy="59554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Pein</a:t>
            </a:r>
            <a:r>
              <a:rPr kumimoji="0" lang="en-GB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  <a:endParaRPr kumimoji="0" lang="en-GB" altLang="en-US" sz="4000" b="0" i="0" u="sng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 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Te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      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Nos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Os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 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8C5BE-B111-9492-D6FA-C1E35B92F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2" y="260350"/>
            <a:ext cx="3526159" cy="59554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Pein</a:t>
            </a:r>
            <a:r>
              <a:rPr kumimoji="0" lang="en-GB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  <a:endParaRPr kumimoji="0" lang="en-GB" altLang="en-US" sz="4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Pein</a:t>
            </a:r>
            <a:r>
              <a:rPr lang="en-GB" altLang="en-US" sz="4000" dirty="0" err="1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</a:t>
            </a:r>
            <a:endParaRPr lang="en-GB" altLang="en-US" sz="4000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4000" noProof="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</a:t>
            </a: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ein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40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Pein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40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Pein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amos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lvl="0" indent="-342900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Pein</a:t>
            </a:r>
            <a:r>
              <a:rPr lang="en-GB" altLang="en-US" sz="4000" dirty="0" err="1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áis</a:t>
            </a:r>
            <a:endParaRPr lang="en-GB" altLang="en-US" sz="4000" dirty="0">
              <a:solidFill>
                <a:srgbClr val="0066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lvl="0" indent="-342900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Pein</a:t>
            </a:r>
            <a:r>
              <a:rPr lang="en-GB" altLang="en-US" sz="4000" dirty="0" err="1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</a:t>
            </a:r>
            <a:endParaRPr lang="en-GB" altLang="en-US" sz="4000" dirty="0">
              <a:solidFill>
                <a:srgbClr val="0066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990F49-1083-48E7-7698-D9A31B764922}"/>
              </a:ext>
            </a:extLst>
          </p:cNvPr>
          <p:cNvSpPr txBox="1"/>
          <p:nvPr/>
        </p:nvSpPr>
        <p:spPr>
          <a:xfrm>
            <a:off x="6444208" y="26845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6CC73B-4AA0-BDDB-6D50-09604941F56B}"/>
              </a:ext>
            </a:extLst>
          </p:cNvPr>
          <p:cNvSpPr txBox="1"/>
          <p:nvPr/>
        </p:nvSpPr>
        <p:spPr>
          <a:xfrm>
            <a:off x="6444208" y="25979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3CE8-B67B-8994-5F58-AB6B61A94D45}"/>
              </a:ext>
            </a:extLst>
          </p:cNvPr>
          <p:cNvSpPr txBox="1"/>
          <p:nvPr/>
        </p:nvSpPr>
        <p:spPr>
          <a:xfrm>
            <a:off x="6444208" y="264125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EC2FB6-D04F-C0EF-95C1-42AD52215F86}"/>
              </a:ext>
            </a:extLst>
          </p:cNvPr>
          <p:cNvSpPr txBox="1"/>
          <p:nvPr/>
        </p:nvSpPr>
        <p:spPr>
          <a:xfrm>
            <a:off x="6341839" y="1484784"/>
            <a:ext cx="255064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Pein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Pein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Pein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Pein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amos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R="0" lvl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Pein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áis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R="0" lvl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Pein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an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1719 0.3490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8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10625 0.7039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Microsoft Office PowerPoint</Application>
  <PresentationFormat>On-screen Show (4:3)</PresentationFormat>
  <Paragraphs>328</Paragraphs>
  <Slides>18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Agency FB</vt:lpstr>
      <vt:lpstr>Arial</vt:lpstr>
      <vt:lpstr>Calibri</vt:lpstr>
      <vt:lpstr>Calibri Light</vt:lpstr>
      <vt:lpstr>Comic Sans MS</vt:lpstr>
      <vt:lpstr>Corbel</vt:lpstr>
      <vt:lpstr>Tema de Office</vt:lpstr>
      <vt:lpstr>Office Theme</vt:lpstr>
      <vt:lpstr>14_Office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Los deberes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RICHARD</dc:creator>
  <cp:lastModifiedBy>Flor de Andrews</cp:lastModifiedBy>
  <cp:revision>86</cp:revision>
  <dcterms:created xsi:type="dcterms:W3CDTF">2020-07-01T17:42:23Z</dcterms:created>
  <dcterms:modified xsi:type="dcterms:W3CDTF">2024-01-17T19:21:06Z</dcterms:modified>
</cp:coreProperties>
</file>