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16" r:id="rId2"/>
    <p:sldMasterId id="2147483829" r:id="rId3"/>
    <p:sldMasterId id="2147483841" r:id="rId4"/>
    <p:sldMasterId id="2147483853" r:id="rId5"/>
    <p:sldMasterId id="2147483865" r:id="rId6"/>
  </p:sldMasterIdLst>
  <p:notesMasterIdLst>
    <p:notesMasterId r:id="rId24"/>
  </p:notesMasterIdLst>
  <p:sldIdLst>
    <p:sldId id="1822" r:id="rId7"/>
    <p:sldId id="1936" r:id="rId8"/>
    <p:sldId id="1857" r:id="rId9"/>
    <p:sldId id="1954" r:id="rId10"/>
    <p:sldId id="1955" r:id="rId11"/>
    <p:sldId id="1948" r:id="rId12"/>
    <p:sldId id="265" r:id="rId13"/>
    <p:sldId id="1951" r:id="rId14"/>
    <p:sldId id="281" r:id="rId15"/>
    <p:sldId id="283" r:id="rId16"/>
    <p:sldId id="284" r:id="rId17"/>
    <p:sldId id="282" r:id="rId18"/>
    <p:sldId id="285" r:id="rId19"/>
    <p:sldId id="1944" r:id="rId20"/>
    <p:sldId id="1099" r:id="rId21"/>
    <p:sldId id="1953" r:id="rId22"/>
    <p:sldId id="266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D60093"/>
    <a:srgbClr val="FF66CC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74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26162-A35A-4F28-89BF-38C8F4F81E62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8A818-4AD6-48AC-858B-AF7B2F46A7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493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FDDFB4-581B-3854-CD02-99D4001D53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A9580-692B-160F-9F53-B225C4F3DB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06F8CE-8025-F2D2-8A8B-C01A9910F6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C82A7-71B1-4379-AD27-DEBF628840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6626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1F00B5-6DEB-BDFA-9219-A20BBA1673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BD6F4A-196A-B65D-1AF4-58426D6BC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B2BE79-EC6E-8979-0661-AFF0A24654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48B9F-D53A-40BA-B201-DAB7EA60FD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8439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F8216E-0EE7-5546-8F57-C26ED77AED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D44E95-4A66-CAA0-BCA7-3717E8C9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A55E31-E349-19C4-9DBF-F34C0B71D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3597A-01FF-4E46-88C1-862720B47F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7195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227282-C6A2-61F5-CB9C-4D8D75938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67E47D-CC9D-6588-D032-939CE87E9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B3178-5960-DB99-E52E-D246BEBF83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4944B5-CE4C-4628-A8D4-94401293F1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742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464476-1D8B-F4E9-52F3-5856C6D0A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8945E7-C4D9-0D69-F913-71E98A5FDE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D9A025-B99E-96CF-FF79-46462709E9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506B0-FAAC-46C0-B31F-78A145EF2A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3189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611985-F01F-8D30-B0BA-ED7AC349FB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D8EDE2-5600-64E2-1C54-E838AEB1B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D78DB3-3117-42B6-7CA4-76446D942D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9512B-5F5A-435C-A2EA-AEC0FBD23D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0125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B649EA1-74BE-1387-AF25-5C2FE833EC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D515DF-9336-DDF5-FE0B-45F0EA9660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C100ED-868F-5F1E-F86A-7223B93BB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AF477-F04A-4ABA-A902-CE249960C7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4667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337F9-D604-7E42-A5A5-E701F7543B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5BB6B-2C39-1576-404C-B64B52CD06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CDF4E-161A-AB8B-D924-261901567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55A04-8972-4081-9069-4E56C3C1C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9495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7EFAE0-2EDE-33FF-4C09-65AD7429F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4EBAB1-A58A-5846-4172-FC7C7F896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88D6BC-B068-FE5C-8BD0-427A841ED5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37A2A-478E-49D9-AD2F-CAD26B2EC0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1926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128970-8E7C-F405-A5F7-4D2E02BF60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7BADD8-371F-DA5E-3B33-758105970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E30CAB-4F94-DE62-7ADC-AAB20A9F8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AE523-F8FA-436E-8A2D-ED55A429A6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2502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D020FB-5158-D0AD-8CBE-9F6DC548C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1EB656-DD76-E257-C461-3E9D047302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C85E3A-9D60-A2EB-1B19-B482D30B5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D467E-9F25-45F3-8721-901491AC47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30076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63231-8A0A-58F1-5D2E-1F5BDFE3CA9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69636-D1C5-E31F-6A11-69C7DCC242B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24201" y="6245227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A2156-849C-0FC4-7F48-3D00582EB81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829782A1-2A10-454A-8D7B-4060D7504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9215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ED580-A162-6D69-0554-2BAE9F917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05045-9DDB-1B43-7B43-874DBDB5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6D881-8D26-155F-D8C6-9E409084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2F95A-07D9-486F-9A9E-4B2EA43C859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53531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0A862-D796-0452-A318-AD77B4583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A8DCC-8F78-CF97-4C35-DB04CD86B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FA8C3-A04B-6F72-DBEF-2F08E1F4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6324F-F9AB-4B8C-A535-D370787E0F2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72218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60052-C527-A9DC-4BBB-5975BD11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F2766-377E-F87B-C1A3-CD5B9F235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CE2D1-7662-7B9F-B88B-5548EC44F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26AD1-E2E6-4352-8667-E52A3BD872A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65939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0643330-7B55-ED11-ED1D-54A8D50AC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60AB831-45BE-2835-C2B4-DC75EB632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E9BFFDF-241B-DF4E-9570-7570C8200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C8B74-C065-438C-B8DD-2DE31320C69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1176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E8931CF-A1BE-6346-D326-228E5D047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5F96A44-0502-CE21-8BBF-84A96E9D7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F2865B4-316C-DA4F-B5B6-C2A621E6C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3D563-25D6-4C13-A226-AD7E21BB7E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0635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FE779A3-6FB2-2CB4-A12B-55B6D6417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A50DDF-671B-D024-8386-4CA54B526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9F54E80-3576-0D34-0AE1-1280F9A6F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C43B9-A3CA-4E89-8165-9A649200B7C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52223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9707621-3EA5-9F6E-0FC6-AEED666A2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38C2F52-30FD-DC41-D7EF-2EBB3F3BE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ECC3806-81BB-A2B8-2E1A-534707128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409A9-3F4C-4AD0-AC99-273ACB0AC14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3634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F49862-91B2-A43A-C56E-7E30606C4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E43CB0-0AED-E02A-2DA0-D11E027B9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20CA14-D6CB-C4D1-07B2-D8FA02081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48BA9-DFEC-4935-AEB2-3DCA8BE85DD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9281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EAB5EB-9DEA-A3D5-90CE-E01FAC717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5346EF-E948-1354-DCF7-024540373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3E783AB-803F-2FBE-E12F-9DA93E11D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71F59-3355-480A-8057-52E5E761CF8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43239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415A1-F656-30FF-DCA7-0023A95ED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351B1-1F8C-5BAB-2040-223DF1082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B739A-8B10-9DD0-1FD0-E7E5DC8B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AEE6F-4C62-46DC-9B04-6EDBD15500E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6414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789BD-DC59-65EF-3C32-125FB6C5A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A36F3-3ED2-70E8-2694-6320CFEB0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867EA-FFDC-63F3-CD14-20B1568F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62B9E-0BCD-4A2F-9200-A9E39BE424A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82428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B4C38-7047-DECE-5B18-D810B96BA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72E8D9-93AE-E221-7057-74146506E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83A15F-4F42-5BEB-DA09-5091AC4CA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A542E6-1FA3-3E2B-9B20-73537FD4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0E93E7-C134-DEDA-952C-D899C16BA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0329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B9F68-E2A2-CBF6-BEA1-2A56E054A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DBB330-17CA-970C-2A09-F261B3A4B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77B6B3-E8CE-7656-74BF-9B69E0D1A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5FAA75-4762-943B-C039-858E22351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BB64E7-297A-CA08-4E5A-846F02B6B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0224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559953-0CD7-F182-80EF-0D88F77D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DDC969-D98B-6A7B-EEB5-BB114A99B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A73CFD-DB62-5CC4-E6B8-29D92269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C1E9AF-5E93-48AD-C968-A88DD350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7FA199-7BC5-5FA1-DD53-94BA2FE4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36817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0B5D1-8837-1144-8323-48B56E8D7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0A74AA-EC13-20EF-756F-7CEE1A1F9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E5FDCB-3C04-3A89-520F-F0C610024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C27AF1-41E9-B197-A988-00D8A15E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7F5095-952F-1FFB-28AC-FA171F097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09BD43-C235-6220-5E8A-6094E255F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71753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5505B-C082-326F-FBA5-EDC40684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2248BD-9391-403C-166E-2FB4DC2E7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5A2FC7-56B5-AA44-AA28-A78AACFB0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E452FFA-9D17-1D98-99E9-BCF6ED320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BD61EC-9942-7BEB-190C-2FEC5085D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D2AE2CE-7BFC-C21D-509F-F1451F468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1F8E569-FA87-4A35-6C73-9B5F38AED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85CDE1F-7AF4-799A-4D11-CBF88AE1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05112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66E42-D9F1-B2C9-08B5-04B078AD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D510135-8195-0C67-914C-3D756DB5B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8CA1ED-8A7A-3ABB-E43B-C46F7910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7200890-0348-63E4-AF21-9DA3FD9B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90780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4F5A99-C388-1A64-D4B0-01D2DA728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630D02-7805-7858-3B13-3A68EFF6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D0F393-326E-5540-9460-2B8AD002A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7745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04B53-F0A6-E812-75A7-554A8FC4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D3F830-BCA9-5E73-721A-B836030A8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959A2A-33A7-2D65-D7D1-47A674064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7C82F6-0BC3-239E-1630-F5B1902D8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17CCDB-CCC7-B82A-2FA5-367F15CE4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E9CA95-82F0-E87E-38E4-2B858E92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7267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D6272-41EA-AD57-2A50-A0E95262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0FE164-5435-E956-3637-CB8BF4038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4BFF3B-30F8-1188-ED33-07B76BE87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0BD1B5-71A7-87CB-26F6-6459A041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741B41-462E-4964-BCC8-46A6480D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25D179-1E18-7F41-05EB-E3E25C63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82984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B5FD20-52F0-4AE3-61DD-60CBCE812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A2F799-06ED-5956-9B7F-14131A960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0D7693-00B1-4DB2-CCF9-206FA228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A6B5F8-2590-13A0-CBC5-0252A0D4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6A60A3-BF1F-E79F-04BC-87F6F6A0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39086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35A22E4-17D8-DEF4-4304-9169887C70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F250630-43B8-CF8C-B75A-360756F8C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DCBC7C-75BB-A8F1-794E-9EF1FEB8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CCAB9E-4AC9-54DA-521C-E454019B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F9AEE6-CEF0-E02E-9613-4AC8C1372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8713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11165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08061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93334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24900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8955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01787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7313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78466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46430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944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2350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3EBC50-EDAA-4A58-9955-64FD87666F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3174A5-9EBF-4984-8A66-2F9BDF925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459B47-B0CD-4773-88F9-8BD6547DF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BD841-930A-4168-8488-438A779F8D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43222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61A8A7-3578-4E5A-8CC6-BDE7868088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3EEBED-C358-4208-86E4-F27314ACDD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1244B2-9D50-43BE-A954-760432950F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FD1E3-CA95-4751-A98D-09717563F9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86048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923356-D476-4B72-B7B5-8898DCAA2B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526370-9676-43D8-A28F-B5CF3328EC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154115E-1468-4EBC-B515-5128EA9103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3F87A1-7A67-4706-BE17-71A7553A9D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37791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07F4F2-E217-434C-A6AE-B769A8DC72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B9E779-5FD8-4ED2-A85F-10D3D87F0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61EB84-4FDB-4338-B002-5850FBFB0D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B36184-5408-48CC-B12A-C94298E87B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78947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770B1A-2066-4B1B-9501-B9A9FF5026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10820D7-C0D9-42AD-BCCA-61B036CABB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7B10DF3-5061-4C92-A9F3-AF06CB6B22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AFFF6-33B2-4AA9-89A9-1AA0DF9AF8B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60729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7C48131-AE0E-4069-A481-074141109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4BA2A18-F7A7-45C0-B7AB-45567305CB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C54715F-1F91-46E8-8846-2C5A15FBF9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D8584-9301-45EF-A89B-92BE1A95EA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57135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74462C4-F812-454B-856C-2AD4879B95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28E458E-8437-458D-B275-B7FBF57C5D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918415D-E92E-41C0-A4A3-2CB3EBA324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88D49-FF87-40A3-8723-35546A7F80D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28233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3EEE37-1645-4180-BC73-9BBF081FD2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80E247-9368-4332-A4AD-E62684FC91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7CB8C8-6F1C-4E99-8027-D843402EFE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90CAB-3FFE-4047-92D9-618F1FEFC39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24606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2E942A-A1C3-4DED-B19A-27E86D6641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E5335B-E362-42C0-B486-DA48329B27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B1FF50-10E4-45CA-9737-E0C82E527F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7C43F5-F224-4590-B70A-94F4802C62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82666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FC3E15-453C-4579-9BAA-6D69E5FC31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D0D6DE-00AA-4D98-A067-BB1D4FAB10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2DD435-4503-4A23-AA80-19112030D3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51E0A-9EEB-46DF-92E7-22B6CA684F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29469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334848-9F15-4D76-A376-905EC1DF4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51BE17-684D-498C-9AF1-295B88CAE2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286AF8-BA0C-4ED3-9E0A-3D0C2EAB7E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87C730-05E7-4186-9333-40A8A62CA39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9604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83D9B-E9C3-48E9-A38F-2FA1C3B2DE8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42616A-D165-45F1-A22C-617C09FD699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24201" y="6245227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39DD93-D67B-4BB3-BADE-FDC52D6BCDE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5A32414C-CF4F-4A78-A01F-DC0439E974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84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92D4C-4373-4523-9CC2-12A69D0F4B2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7B5277E-2B5A-7CA6-26E5-8E8F2EB00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1735982-58E5-B292-EA1A-BD22EB603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4930D5-540C-4C3C-BAF0-C27EB00A42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927467A-7DA9-9117-FED8-A30BD43AAE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2110A7A-9A19-11CD-E59F-7E00554ED5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153FDE88-2C94-44EB-9268-0B85E3B21C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356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B444D09-B2C8-2DE0-F958-CD2BD429AE4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7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5D60ED9-8594-9284-474C-7B9E0A3D00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2209F-CF23-E471-80A4-74E95EFAB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A5789-F189-CD0C-BCFC-E02FABD8C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E794B-27D7-FA3B-2E90-01616E0D0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675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75A2059-327D-4C30-AAB8-6EF98A48A20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46424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2pPr>
      <a:lvl3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3pPr>
      <a:lvl4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4pPr>
      <a:lvl5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5pPr>
      <a:lvl6pPr marL="3429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6pPr>
      <a:lvl7pPr marL="6858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7pPr>
      <a:lvl8pPr marL="10287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8pPr>
      <a:lvl9pPr marL="13716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28588" indent="-128588" algn="l" defTabSz="514350" rtl="0" eaLnBrk="0" fontAlgn="base" hangingPunct="0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0" fontAlgn="base" hangingPunct="0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0" fontAlgn="base" hangingPunct="0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0" fontAlgn="base" hangingPunct="0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0" fontAlgn="base" hangingPunct="0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9159CD7-E201-0EFC-22B8-63F6FDAB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A1F4F7-7A4E-140C-BB0D-A9D5ABFBC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AFB8C8-FD49-D717-A241-5E6843817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41F2D-9DB6-4696-8DDF-71DE2309D8F0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C8FC7D-8218-6048-CCDE-73DD63CC6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694758-A904-E42E-09E5-084039947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041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529E7-D109-49BB-9F2A-834823230130}" type="datetimeFigureOut">
              <a:rPr lang="es-ES" smtClean="0"/>
              <a:pPr/>
              <a:t>21/10/2026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83E76-3A92-4C9D-930B-331BE50237C5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52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6FD9948-8474-40A9-B3A1-79A2D5054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1D2A425-8C19-4302-A8D0-22B481842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3B56619-7EFB-4110-9E3D-34B60016611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679C900-4409-4774-9D92-BF637E11E53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8F5E3CD-12CB-4F43-8434-0D571D8906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72CC3C45-9DDC-4F97-AB67-81452B8C1A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679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9532" y="227687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solidFill>
                  <a:srgbClr val="0070C0"/>
                </a:solidFill>
                <a:latin typeface="Comic Sans MS" pitchFamily="66" charset="0"/>
              </a:rPr>
              <a:t>	    - Pronombre de objeto directo e indirecto juntos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3840842"/>
            <a:ext cx="1353751" cy="153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51520" y="301127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Clase 4 de </a:t>
            </a: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	    	   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Fecha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: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miércoles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, 21 de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octu</a:t>
            </a:r>
            <a:r>
              <a:rPr lang="en-GB" altLang="en-US" dirty="0" err="1">
                <a:solidFill>
                  <a:prstClr val="black"/>
                </a:solidFill>
                <a:latin typeface="Comic Sans MS" pitchFamily="66" charset="0"/>
              </a:rPr>
              <a:t>bre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del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U2Pa2 Upper Intermediate 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96811" y="1140944"/>
            <a:ext cx="72026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Lo que 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vamos a </a:t>
            </a:r>
            <a:r>
              <a:rPr lang="es-ES" sz="4000" dirty="0" err="1">
                <a:solidFill>
                  <a:srgbClr val="F79646">
                    <a:lumMod val="50000"/>
                  </a:srgbClr>
                </a:solidFill>
                <a:latin typeface="Comic Sans MS" pitchFamily="66" charset="0"/>
              </a:rPr>
              <a:t>hac</a:t>
            </a:r>
            <a:r>
              <a:rPr kumimoji="0" lang="es-E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er</a:t>
            </a:r>
            <a:r>
              <a:rPr lang="es-ES" sz="4000" dirty="0">
                <a:solidFill>
                  <a:srgbClr val="F79646">
                    <a:lumMod val="50000"/>
                  </a:srgbClr>
                </a:solidFill>
                <a:latin typeface="Comic Sans MS" pitchFamily="66" charset="0"/>
              </a:rPr>
              <a:t> hoy día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17C5D-F477-539D-DBA7-B21F92A1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875" y="1408335"/>
            <a:ext cx="5279156" cy="226825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GB" sz="2700" dirty="0">
                <a:solidFill>
                  <a:srgbClr val="0070C0"/>
                </a:solidFill>
                <a:latin typeface="Comic Sans MS" panose="030F0702030302020204" pitchFamily="66" charset="0"/>
              </a:rPr>
              <a:t>En parejas</a:t>
            </a:r>
            <a:br>
              <a:rPr lang="en-GB" sz="2700" dirty="0">
                <a:latin typeface="Comic Sans MS" panose="030F0702030302020204" pitchFamily="66" charset="0"/>
              </a:rPr>
            </a:br>
            <a:br>
              <a:rPr lang="en-GB" sz="2700" dirty="0">
                <a:latin typeface="Comic Sans MS" panose="030F0702030302020204" pitchFamily="66" charset="0"/>
              </a:rPr>
            </a:br>
            <a:r>
              <a:rPr lang="en-GB" sz="2700" dirty="0">
                <a:latin typeface="Comic Sans MS" panose="030F0702030302020204" pitchFamily="66" charset="0"/>
              </a:rPr>
              <a:t>1.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Pregunta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a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tu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compañero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/a </a:t>
            </a:r>
            <a:b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 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qué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hizo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la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semana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pasada</a:t>
            </a:r>
            <a:b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2.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Reporta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a la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clase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lo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que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hizo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en-GB" sz="27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219" name="Picture 3" descr="A person and person looking at something&#10;&#10;AI-generated content may be incorrect.">
            <a:extLst>
              <a:ext uri="{FF2B5EF4-FFF2-40B4-BE49-F238E27FC236}">
                <a16:creationId xmlns:a16="http://schemas.microsoft.com/office/drawing/2014/main" id="{40193601-3CD0-F5C9-5797-70FD16598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5" y="2024844"/>
            <a:ext cx="335528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>
            <a:extLst>
              <a:ext uri="{FF2B5EF4-FFF2-40B4-BE49-F238E27FC236}">
                <a16:creationId xmlns:a16="http://schemas.microsoft.com/office/drawing/2014/main" id="{F5A00780-D244-2438-A282-9829B0F6C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0370" y="2121694"/>
            <a:ext cx="15692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575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en-US" altLang="en-US" sz="1575">
              <a:solidFill>
                <a:srgbClr val="00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30CF7D-544C-A2B9-E4C1-55F5B15A6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116632"/>
            <a:ext cx="4261445" cy="70111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800" fontAlgn="t">
              <a:buNone/>
            </a:pPr>
            <a:r>
              <a:rPr lang="en-GB" altLang="en-US" sz="50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</a:t>
            </a:r>
            <a:r>
              <a:rPr lang="es-ES_tradnl" sz="5000" i="1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s-ES_tradnl" sz="5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Serv</a:t>
            </a:r>
            <a:r>
              <a:rPr lang="es-ES_tradnl" sz="5000" b="1" u="sng" dirty="0">
                <a:solidFill>
                  <a:srgbClr val="7030A0"/>
                </a:solidFill>
                <a:latin typeface="Comic Sans MS" panose="030F0702030302020204" pitchFamily="66" charset="0"/>
              </a:rPr>
              <a:t>ir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 - S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rv</a:t>
            </a:r>
            <a:r>
              <a:rPr lang="es-ES_tradnl" sz="5000" b="1" dirty="0">
                <a:solidFill>
                  <a:prstClr val="black"/>
                </a:solidFill>
                <a:latin typeface="Comic Sans MS" panose="030F0702030302020204" pitchFamily="66" charset="0"/>
              </a:rPr>
              <a:t>o</a:t>
            </a:r>
            <a:endParaRPr lang="en-GB" sz="5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S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rv</a:t>
            </a:r>
            <a:r>
              <a:rPr lang="es-ES_tradnl" sz="5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es</a:t>
            </a:r>
            <a:endParaRPr lang="en-GB" sz="5000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S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rv</a:t>
            </a:r>
            <a:r>
              <a:rPr lang="es-ES_tradnl" sz="5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e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  </a:t>
            </a:r>
            <a:endParaRPr lang="en-GB" sz="5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Serv</a:t>
            </a:r>
            <a:r>
              <a:rPr lang="es-ES_tradnl" sz="5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imos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Serv</a:t>
            </a:r>
            <a:r>
              <a:rPr lang="es-ES_tradnl" sz="5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ís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S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rv</a:t>
            </a:r>
            <a:r>
              <a:rPr lang="es-ES_tradnl" sz="5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3300" dirty="0">
                <a:solidFill>
                  <a:prstClr val="black"/>
                </a:solidFill>
                <a:latin typeface="Comic Sans MS" panose="030F0702030302020204" pitchFamily="66" charset="0"/>
              </a:rPr>
              <a:t> </a:t>
            </a:r>
            <a:endParaRPr lang="en-US" sz="3300" dirty="0">
              <a:solidFill>
                <a:srgbClr val="00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0CD9F-FC7C-AEBA-06DC-13EAA9D68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>
            <a:extLst>
              <a:ext uri="{FF2B5EF4-FFF2-40B4-BE49-F238E27FC236}">
                <a16:creationId xmlns:a16="http://schemas.microsoft.com/office/drawing/2014/main" id="{290D4B8A-AD31-CB2B-2DA5-88C58F8B6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0370" y="2121694"/>
            <a:ext cx="15692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575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en-US" altLang="en-US" sz="1575">
              <a:solidFill>
                <a:srgbClr val="00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88EDE5-C5D0-655D-F621-A9AE66E93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116632"/>
            <a:ext cx="4261445" cy="64017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800" fontAlgn="t">
              <a:buNone/>
            </a:pPr>
            <a:r>
              <a:rPr lang="en-GB" altLang="en-US" sz="50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</a:t>
            </a:r>
            <a:r>
              <a:rPr lang="es-ES_tradnl" sz="5000" i="1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s-ES_tradnl" sz="5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Ped</a:t>
            </a:r>
            <a:r>
              <a:rPr lang="es-ES_tradnl" sz="5000" b="1" u="sng" dirty="0">
                <a:solidFill>
                  <a:srgbClr val="7030A0"/>
                </a:solidFill>
                <a:latin typeface="Comic Sans MS" panose="030F0702030302020204" pitchFamily="66" charset="0"/>
              </a:rPr>
              <a:t>ir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 - P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d</a:t>
            </a:r>
            <a:r>
              <a:rPr lang="es-ES_tradnl" sz="5000" b="1" dirty="0">
                <a:solidFill>
                  <a:prstClr val="black"/>
                </a:solidFill>
                <a:latin typeface="Comic Sans MS" panose="030F0702030302020204" pitchFamily="66" charset="0"/>
              </a:rPr>
              <a:t>o</a:t>
            </a:r>
            <a:endParaRPr lang="en-GB" sz="5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P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d</a:t>
            </a:r>
            <a:r>
              <a:rPr lang="es-ES_tradnl" sz="5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es</a:t>
            </a:r>
            <a:endParaRPr lang="en-GB" sz="5000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P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d</a:t>
            </a:r>
            <a:r>
              <a:rPr lang="es-ES_tradnl" sz="5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e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  </a:t>
            </a:r>
            <a:endParaRPr lang="en-GB" sz="5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Ped</a:t>
            </a:r>
            <a:r>
              <a:rPr lang="es-ES_tradnl" sz="5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imos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Ped</a:t>
            </a:r>
            <a:r>
              <a:rPr lang="es-ES_tradnl" sz="5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ís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P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d</a:t>
            </a:r>
            <a:r>
              <a:rPr lang="es-ES_tradnl" sz="5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</a:t>
            </a:r>
            <a:endParaRPr lang="en-US" sz="3300" dirty="0">
              <a:solidFill>
                <a:srgbClr val="00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68470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ECBD8-9DA8-F31D-A15F-CC33A68D2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>
            <a:extLst>
              <a:ext uri="{FF2B5EF4-FFF2-40B4-BE49-F238E27FC236}">
                <a16:creationId xmlns:a16="http://schemas.microsoft.com/office/drawing/2014/main" id="{EEDC2452-A5FC-78D0-78E1-55F542579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0370" y="2121694"/>
            <a:ext cx="1569244" cy="3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514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altLang="en-US" sz="1575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endParaRPr lang="en-US" altLang="en-US" sz="1575">
              <a:solidFill>
                <a:srgbClr val="00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616C8-5F37-D3E1-57D3-C754D79FE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116632"/>
            <a:ext cx="4261445" cy="64017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685800" fontAlgn="t">
              <a:buNone/>
            </a:pPr>
            <a:r>
              <a:rPr lang="en-GB" altLang="en-US" sz="5000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 </a:t>
            </a:r>
            <a:r>
              <a:rPr lang="es-ES_tradnl" sz="5000" i="1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s-ES_tradnl" sz="5000" u="sng" dirty="0">
                <a:solidFill>
                  <a:prstClr val="black"/>
                </a:solidFill>
                <a:latin typeface="Comic Sans MS" panose="030F0702030302020204" pitchFamily="66" charset="0"/>
              </a:rPr>
              <a:t>Repet</a:t>
            </a:r>
            <a:r>
              <a:rPr lang="es-ES_tradnl" sz="5000" b="1" u="sng" dirty="0">
                <a:solidFill>
                  <a:srgbClr val="7030A0"/>
                </a:solidFill>
                <a:latin typeface="Comic Sans MS" panose="030F0702030302020204" pitchFamily="66" charset="0"/>
              </a:rPr>
              <a:t>ir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 - Rep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t</a:t>
            </a:r>
            <a:r>
              <a:rPr lang="es-ES_tradnl" sz="5000" b="1" dirty="0">
                <a:solidFill>
                  <a:prstClr val="black"/>
                </a:solidFill>
                <a:latin typeface="Comic Sans MS" panose="030F0702030302020204" pitchFamily="66" charset="0"/>
              </a:rPr>
              <a:t>o</a:t>
            </a:r>
            <a:endParaRPr lang="en-GB" sz="5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Rep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t</a:t>
            </a:r>
            <a:r>
              <a:rPr lang="es-ES_tradnl" sz="5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es</a:t>
            </a:r>
            <a:endParaRPr lang="en-GB" sz="5000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Rep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t</a:t>
            </a:r>
            <a:r>
              <a:rPr lang="es-ES_tradnl" sz="5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e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  </a:t>
            </a:r>
            <a:endParaRPr lang="en-GB" sz="5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Repet</a:t>
            </a:r>
            <a:r>
              <a:rPr lang="es-ES_tradnl" sz="5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imos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Repet</a:t>
            </a:r>
            <a:r>
              <a:rPr lang="es-ES_tradnl" sz="5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ís</a:t>
            </a:r>
            <a:endParaRPr lang="en-GB" sz="50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defTabSz="685800" fontAlgn="t">
              <a:buNone/>
            </a:pP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 - Rep</a:t>
            </a:r>
            <a:r>
              <a:rPr lang="es-ES_tradnl" sz="5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s-ES_tradnl" sz="5000" dirty="0">
                <a:solidFill>
                  <a:prstClr val="black"/>
                </a:solidFill>
                <a:latin typeface="Comic Sans MS" panose="030F0702030302020204" pitchFamily="66" charset="0"/>
              </a:rPr>
              <a:t>t</a:t>
            </a:r>
            <a:r>
              <a:rPr lang="es-ES_tradnl" sz="5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</a:t>
            </a:r>
            <a:endParaRPr lang="en-US" sz="3300" dirty="0">
              <a:solidFill>
                <a:srgbClr val="00000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8421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15759-19E0-E092-F783-F24A4B714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extLst>
              <a:ext uri="{FF2B5EF4-FFF2-40B4-BE49-F238E27FC236}">
                <a16:creationId xmlns:a16="http://schemas.microsoft.com/office/drawing/2014/main" id="{1D34A87C-97A7-333D-FB4B-08CF34B50E98}"/>
              </a:ext>
            </a:extLst>
          </p:cNvPr>
          <p:cNvSpPr/>
          <p:nvPr/>
        </p:nvSpPr>
        <p:spPr>
          <a:xfrm>
            <a:off x="61064" y="0"/>
            <a:ext cx="90829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 pronombres personales objeto directo </a:t>
            </a:r>
          </a:p>
        </p:txBody>
      </p:sp>
      <p:graphicFrame>
        <p:nvGraphicFramePr>
          <p:cNvPr id="3" name="2 Tabla">
            <a:extLst>
              <a:ext uri="{FF2B5EF4-FFF2-40B4-BE49-F238E27FC236}">
                <a16:creationId xmlns:a16="http://schemas.microsoft.com/office/drawing/2014/main" id="{3BD4F489-2E66-0C97-014F-CFB7207BC4B4}"/>
              </a:ext>
            </a:extLst>
          </p:cNvPr>
          <p:cNvGraphicFramePr>
            <a:graphicFrameLocks noGrp="1"/>
          </p:cNvGraphicFramePr>
          <p:nvPr/>
        </p:nvGraphicFramePr>
        <p:xfrm>
          <a:off x="179512" y="1124744"/>
          <a:ext cx="8568953" cy="2650872"/>
        </p:xfrm>
        <a:graphic>
          <a:graphicData uri="http://schemas.openxmlformats.org/drawingml/2006/table">
            <a:tbl>
              <a:tblPr/>
              <a:tblGrid>
                <a:gridCol w="972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4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6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6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9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00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363" marR="4036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B05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me</a:t>
                      </a:r>
                      <a:r>
                        <a:rPr lang="es-ES" sz="24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 </a:t>
                      </a:r>
                      <a:endParaRPr lang="es-ES" sz="2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te</a:t>
                      </a:r>
                      <a:endParaRPr lang="es-E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lo/la</a:t>
                      </a:r>
                      <a:endParaRPr lang="es-ES" sz="2400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FF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nos</a:t>
                      </a:r>
                      <a:endParaRPr lang="es-ES" sz="2400" dirty="0">
                        <a:solidFill>
                          <a:srgbClr val="FF000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os </a:t>
                      </a:r>
                      <a:endParaRPr lang="es-ES" sz="2400" dirty="0">
                        <a:solidFill>
                          <a:srgbClr val="0070C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los/las</a:t>
                      </a:r>
                      <a:endParaRPr lang="es-ES" sz="2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4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363" marR="4036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me </a:t>
                      </a:r>
                      <a:endParaRPr lang="es-ES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you</a:t>
                      </a:r>
                      <a:endParaRPr lang="es-ES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him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s-ES" sz="18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her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s-ES" sz="18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it</a:t>
                      </a:r>
                      <a:endParaRPr lang="es-ES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us</a:t>
                      </a:r>
                      <a:endParaRPr lang="es-ES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you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(plural)</a:t>
                      </a:r>
                      <a:endParaRPr lang="es-ES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them</a:t>
                      </a:r>
                      <a:endParaRPr lang="es-ES" sz="18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ejemplo:</a:t>
                      </a:r>
                      <a:endParaRPr lang="es-E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Juan </a:t>
                      </a:r>
                      <a:r>
                        <a:rPr lang="es-ES" sz="1600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me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llamó por teléfono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Te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espero en el bar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Lo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invitó al cine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Mi tío </a:t>
                      </a:r>
                      <a:r>
                        <a:rPr lang="es-ES" sz="16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nos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vio ayer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Calibri"/>
                        </a:rPr>
                        <a:t>Os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buscaré en el restaurante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Times New Roman"/>
                          <a:cs typeface="Calibri"/>
                        </a:rPr>
                        <a:t>Las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vi en discoteca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363" marR="4036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Juan </a:t>
                      </a: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phoned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me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I´ll wait for you in the bar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She invited him to the cinema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My uncle saw us yesterday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I´ll look for you at the restaurant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I saw them in the disco</a:t>
                      </a:r>
                      <a:endParaRPr lang="es-E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3 CuadroTexto">
            <a:extLst>
              <a:ext uri="{FF2B5EF4-FFF2-40B4-BE49-F238E27FC236}">
                <a16:creationId xmlns:a16="http://schemas.microsoft.com/office/drawing/2014/main" id="{2AFDB731-3C0C-31E7-B81F-9D9363107A5F}"/>
              </a:ext>
            </a:extLst>
          </p:cNvPr>
          <p:cNvSpPr txBox="1"/>
          <p:nvPr/>
        </p:nvSpPr>
        <p:spPr>
          <a:xfrm>
            <a:off x="539552" y="620688"/>
            <a:ext cx="4216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Pronombres  “</a:t>
            </a: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direct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object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”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2A5821E0-648A-BD75-0F03-DF2C472F19BC}"/>
              </a:ext>
            </a:extLst>
          </p:cNvPr>
          <p:cNvSpPr txBox="1"/>
          <p:nvPr/>
        </p:nvSpPr>
        <p:spPr>
          <a:xfrm>
            <a:off x="395536" y="3861048"/>
            <a:ext cx="4224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Cambia las siguientes frases</a:t>
            </a:r>
          </a:p>
        </p:txBody>
      </p:sp>
      <p:sp>
        <p:nvSpPr>
          <p:cNvPr id="6" name="5 CuadroTexto">
            <a:extLst>
              <a:ext uri="{FF2B5EF4-FFF2-40B4-BE49-F238E27FC236}">
                <a16:creationId xmlns:a16="http://schemas.microsoft.com/office/drawing/2014/main" id="{00048ED1-734F-C7A9-1CBA-4F75DC58EF1A}"/>
              </a:ext>
            </a:extLst>
          </p:cNvPr>
          <p:cNvSpPr txBox="1"/>
          <p:nvPr/>
        </p:nvSpPr>
        <p:spPr>
          <a:xfrm>
            <a:off x="0" y="4318650"/>
            <a:ext cx="55801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Ayer vi a mis primos en el parque.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Nosotros estuvimos esperando a ti.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Mi madre quiere a mi hermano y a mi mucho.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¿Dónde estáis? No encuentro a vosotros.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¿Has comprado el periódico?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Amo a María desde los 15 años.</a:t>
            </a:r>
          </a:p>
        </p:txBody>
      </p:sp>
      <p:sp>
        <p:nvSpPr>
          <p:cNvPr id="7" name="6 CuadroTexto">
            <a:extLst>
              <a:ext uri="{FF2B5EF4-FFF2-40B4-BE49-F238E27FC236}">
                <a16:creationId xmlns:a16="http://schemas.microsoft.com/office/drawing/2014/main" id="{B3B37941-722C-F324-B9E1-3B942DC379D1}"/>
              </a:ext>
            </a:extLst>
          </p:cNvPr>
          <p:cNvSpPr txBox="1"/>
          <p:nvPr/>
        </p:nvSpPr>
        <p:spPr>
          <a:xfrm>
            <a:off x="5076056" y="4272677"/>
            <a:ext cx="377539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Ayer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los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vi en el parque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Nosotros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estuvimos esperando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Mi madre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nos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quiere mucho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¿Dónde estáis? No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encuentro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¿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has comprado?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La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amo desde los 15 años.</a:t>
            </a:r>
          </a:p>
        </p:txBody>
      </p:sp>
      <p:pic>
        <p:nvPicPr>
          <p:cNvPr id="8" name="Picture 2" descr="Resultado de imagen de hablar&quot;">
            <a:extLst>
              <a:ext uri="{FF2B5EF4-FFF2-40B4-BE49-F238E27FC236}">
                <a16:creationId xmlns:a16="http://schemas.microsoft.com/office/drawing/2014/main" id="{02B82CE4-ED05-2D7C-05AD-7FD9C862A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3933056"/>
            <a:ext cx="864096" cy="864096"/>
          </a:xfrm>
          <a:prstGeom prst="rect">
            <a:avLst/>
          </a:prstGeom>
          <a:noFill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35877C6B-40FB-9308-4B93-1FA974EF7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871534" cy="74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460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0"/>
            <a:ext cx="81451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4000" dirty="0">
                <a:latin typeface="Comic Sans MS" pitchFamily="66" charset="0"/>
              </a:rPr>
              <a:t>Los pronombres objeto </a:t>
            </a:r>
            <a:r>
              <a:rPr lang="es-ES" sz="4000" u="sng" dirty="0">
                <a:latin typeface="Comic Sans MS" pitchFamily="66" charset="0"/>
              </a:rPr>
              <a:t>indirecto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47963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s-ES" u="sng" dirty="0">
              <a:latin typeface="Comic Sans MS" pitchFamily="66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67544" y="3789040"/>
            <a:ext cx="6389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Comic Sans MS" pitchFamily="66" charset="0"/>
              </a:rPr>
              <a:t>1. Cambia la frase usando los pronombres objeto indirecto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39552" y="4077072"/>
            <a:ext cx="484562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/>
              <a:t>Conté la historia a mi prima</a:t>
            </a:r>
          </a:p>
          <a:p>
            <a:pPr marL="342900" indent="-342900">
              <a:buAutoNum type="arabicPeriod"/>
            </a:pPr>
            <a:r>
              <a:rPr lang="es-ES" dirty="0"/>
              <a:t>Compré un regalo a Pedro</a:t>
            </a:r>
          </a:p>
          <a:p>
            <a:pPr marL="342900" indent="-342900">
              <a:buAutoNum type="arabicPeriod"/>
            </a:pPr>
            <a:r>
              <a:rPr lang="es-ES" dirty="0"/>
              <a:t>Di una clase a los estudiantes</a:t>
            </a:r>
          </a:p>
          <a:p>
            <a:pPr marL="342900" indent="-342900">
              <a:buAutoNum type="arabicPeriod"/>
            </a:pPr>
            <a:r>
              <a:rPr lang="es-ES" dirty="0"/>
              <a:t>No creo que pase nada a vosotros </a:t>
            </a:r>
          </a:p>
          <a:p>
            <a:pPr marL="342900" indent="-342900">
              <a:buAutoNum type="arabicPeriod"/>
            </a:pPr>
            <a:r>
              <a:rPr lang="es-ES" dirty="0"/>
              <a:t>¿Llegaron las cartas a ti?</a:t>
            </a:r>
          </a:p>
          <a:p>
            <a:pPr marL="342900" indent="-342900">
              <a:buAutoNum type="arabicPeriod"/>
            </a:pPr>
            <a:r>
              <a:rPr lang="es-ES" dirty="0"/>
              <a:t>¿Enviaste el email a mí? </a:t>
            </a:r>
          </a:p>
          <a:p>
            <a:pPr marL="342900" indent="-342900">
              <a:buAutoNum type="arabicPeriod"/>
            </a:pPr>
            <a:r>
              <a:rPr lang="es-ES" dirty="0"/>
              <a:t>¿Vas a traer postales a ellos de Marruecos?</a:t>
            </a:r>
          </a:p>
          <a:p>
            <a:pPr marL="342900" indent="-342900">
              <a:buAutoNum type="arabicPeriod"/>
            </a:pPr>
            <a:r>
              <a:rPr lang="es-ES" dirty="0"/>
              <a:t>He cogido el dinero de Alberto</a:t>
            </a:r>
          </a:p>
          <a:p>
            <a:pPr marL="342900" indent="-342900">
              <a:buAutoNum type="arabicPeriod"/>
            </a:pPr>
            <a:r>
              <a:rPr lang="es-ES" dirty="0"/>
              <a:t> Habéis regalado unos libros a mis estudiantes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230172" y="4077072"/>
            <a:ext cx="391382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7030A0"/>
                </a:solidFill>
              </a:rPr>
              <a:t>Le</a:t>
            </a:r>
            <a:r>
              <a:rPr lang="es-ES" dirty="0"/>
              <a:t> conté la historia </a:t>
            </a:r>
          </a:p>
          <a:p>
            <a:r>
              <a:rPr lang="es-ES" b="1" dirty="0">
                <a:solidFill>
                  <a:srgbClr val="7030A0"/>
                </a:solidFill>
              </a:rPr>
              <a:t>Le</a:t>
            </a:r>
            <a:r>
              <a:rPr lang="es-ES" dirty="0"/>
              <a:t> compré un regalo</a:t>
            </a:r>
          </a:p>
          <a:p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Les</a:t>
            </a:r>
            <a:r>
              <a:rPr lang="es-ES" dirty="0"/>
              <a:t> di una clase</a:t>
            </a:r>
          </a:p>
          <a:p>
            <a:r>
              <a:rPr lang="es-ES" dirty="0"/>
              <a:t>No creo que </a:t>
            </a:r>
            <a:r>
              <a:rPr lang="es-ES" b="1" dirty="0">
                <a:solidFill>
                  <a:srgbClr val="0070C0"/>
                </a:solidFill>
              </a:rPr>
              <a:t>os</a:t>
            </a:r>
            <a:r>
              <a:rPr lang="es-ES" dirty="0"/>
              <a:t> pase nada</a:t>
            </a:r>
          </a:p>
          <a:p>
            <a:r>
              <a:rPr lang="es-ES" dirty="0"/>
              <a:t>¿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Te</a:t>
            </a:r>
            <a:r>
              <a:rPr lang="es-ES" dirty="0"/>
              <a:t> llegaron las cartas?</a:t>
            </a:r>
          </a:p>
          <a:p>
            <a:r>
              <a:rPr lang="es-ES" dirty="0"/>
              <a:t>¿</a:t>
            </a:r>
            <a:r>
              <a:rPr lang="es-ES" b="1" dirty="0">
                <a:solidFill>
                  <a:srgbClr val="00B050"/>
                </a:solidFill>
              </a:rPr>
              <a:t>Me</a:t>
            </a:r>
            <a:r>
              <a:rPr lang="es-ES" dirty="0"/>
              <a:t> enviaste el email?</a:t>
            </a:r>
          </a:p>
          <a:p>
            <a:r>
              <a:rPr lang="es-ES" dirty="0"/>
              <a:t>¿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Les</a:t>
            </a:r>
            <a:r>
              <a:rPr lang="es-ES" dirty="0"/>
              <a:t> vas a traer postales de Marruecos?</a:t>
            </a:r>
          </a:p>
          <a:p>
            <a:r>
              <a:rPr lang="es-ES" b="1" dirty="0">
                <a:solidFill>
                  <a:srgbClr val="7030A0"/>
                </a:solidFill>
              </a:rPr>
              <a:t>Le</a:t>
            </a:r>
            <a:r>
              <a:rPr lang="es-ES" dirty="0"/>
              <a:t> he cogido el dinero</a:t>
            </a:r>
          </a:p>
          <a:p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Les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s-ES" dirty="0"/>
              <a:t>habéis regalado unos libros. 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2483768" y="4365104"/>
            <a:ext cx="10801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>
            <a:off x="2555776" y="4653136"/>
            <a:ext cx="10801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3059832" y="5157192"/>
            <a:ext cx="10801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2771800" y="5517232"/>
            <a:ext cx="50405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2627784" y="5733256"/>
            <a:ext cx="64807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2843808" y="6021288"/>
            <a:ext cx="7200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3635896" y="6597352"/>
            <a:ext cx="151216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Resultado de imagen de hablar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3717032"/>
            <a:ext cx="1008112" cy="1008112"/>
          </a:xfrm>
          <a:prstGeom prst="rect">
            <a:avLst/>
          </a:prstGeom>
          <a:noFill/>
        </p:spPr>
      </p:pic>
      <p:cxnSp>
        <p:nvCxnSpPr>
          <p:cNvPr id="18" name="17 Conector recto"/>
          <p:cNvCxnSpPr/>
          <p:nvPr/>
        </p:nvCxnSpPr>
        <p:spPr>
          <a:xfrm>
            <a:off x="2195736" y="4941168"/>
            <a:ext cx="151216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2915816" y="6309320"/>
            <a:ext cx="108012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013504"/>
              </p:ext>
            </p:extLst>
          </p:nvPr>
        </p:nvGraphicFramePr>
        <p:xfrm>
          <a:off x="251520" y="764704"/>
          <a:ext cx="8568953" cy="2896133"/>
        </p:xfrm>
        <a:graphic>
          <a:graphicData uri="http://schemas.openxmlformats.org/drawingml/2006/table">
            <a:tbl>
              <a:tblPr/>
              <a:tblGrid>
                <a:gridCol w="972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2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8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6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9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00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54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363" marR="4036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B05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me</a:t>
                      </a:r>
                      <a:r>
                        <a:rPr lang="es-ES" sz="24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 </a:t>
                      </a:r>
                      <a:endParaRPr lang="es-ES" sz="2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te</a:t>
                      </a:r>
                      <a:endParaRPr lang="es-ES" sz="2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le</a:t>
                      </a:r>
                      <a:endParaRPr lang="es-ES" sz="2400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FF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nos</a:t>
                      </a:r>
                      <a:endParaRPr lang="es-ES" sz="2400" dirty="0">
                        <a:solidFill>
                          <a:srgbClr val="FF000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os </a:t>
                      </a:r>
                      <a:endParaRPr lang="es-ES" sz="2400" dirty="0">
                        <a:solidFill>
                          <a:srgbClr val="0070C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les</a:t>
                      </a:r>
                      <a:endParaRPr lang="es-ES" sz="2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363" marR="4036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To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 me </a:t>
                      </a:r>
                      <a:endParaRPr lang="es-ES" sz="16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To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you</a:t>
                      </a:r>
                      <a:endParaRPr lang="es-ES" sz="16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To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him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her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it</a:t>
                      </a:r>
                      <a:endParaRPr lang="es-ES" sz="16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To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us</a:t>
                      </a:r>
                      <a:endParaRPr lang="es-ES" sz="16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To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you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(plural)</a:t>
                      </a:r>
                      <a:endParaRPr lang="es-ES" sz="16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To</a:t>
                      </a:r>
                      <a:r>
                        <a:rPr lang="es-ES" sz="1600" dirty="0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s-ES" sz="1600" dirty="0" err="1">
                          <a:solidFill>
                            <a:srgbClr val="000000"/>
                          </a:solidFill>
                          <a:latin typeface="Comic Sans MS" pitchFamily="66" charset="0"/>
                          <a:ea typeface="Times New Roman"/>
                          <a:cs typeface="Calibri"/>
                        </a:rPr>
                        <a:t>them</a:t>
                      </a:r>
                      <a:endParaRPr lang="es-ES" sz="16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ejemplo:</a:t>
                      </a:r>
                      <a:endParaRPr lang="es-E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Me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escribió</a:t>
                      </a:r>
                      <a:r>
                        <a:rPr lang="es-ES" sz="1400" baseline="0" dirty="0">
                          <a:latin typeface="Calibri"/>
                          <a:ea typeface="Calibri"/>
                          <a:cs typeface="Times New Roman"/>
                        </a:rPr>
                        <a:t> la carta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No creo que </a:t>
                      </a:r>
                      <a:r>
                        <a:rPr lang="es-E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te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pase nada</a:t>
                      </a: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s-ES" sz="14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baseline="0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le</a:t>
                      </a:r>
                      <a:r>
                        <a:rPr lang="es-ES" sz="1400" baseline="0" dirty="0">
                          <a:latin typeface="Calibri"/>
                          <a:ea typeface="Calibri"/>
                          <a:cs typeface="Times New Roman"/>
                        </a:rPr>
                        <a:t> digas nada </a:t>
                      </a:r>
                      <a:r>
                        <a:rPr lang="es-ES" sz="1400" baseline="0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a mi madre</a:t>
                      </a:r>
                      <a:endParaRPr lang="es-ES" sz="14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Nos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dio la noticia</a:t>
                      </a: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¿</a:t>
                      </a:r>
                      <a:r>
                        <a:rPr lang="es-ES" sz="1400" dirty="0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Os</a:t>
                      </a:r>
                      <a:r>
                        <a:rPr lang="es-ES" sz="1400" baseline="0" dirty="0">
                          <a:latin typeface="Calibri"/>
                          <a:ea typeface="Calibri"/>
                          <a:cs typeface="Times New Roman"/>
                        </a:rPr>
                        <a:t> trajeron las flores?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Les 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mandaré</a:t>
                      </a:r>
                      <a:r>
                        <a:rPr lang="es-ES" sz="1400" baseline="0" dirty="0">
                          <a:latin typeface="Calibri"/>
                          <a:ea typeface="Calibri"/>
                          <a:cs typeface="Times New Roman"/>
                        </a:rPr>
                        <a:t> la carta certificada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363" marR="4036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He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wrote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the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letter</a:t>
                      </a:r>
                      <a:r>
                        <a:rPr lang="es-ES" sz="14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baseline="0" dirty="0" err="1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es-ES" sz="1400" baseline="0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 me</a:t>
                      </a:r>
                      <a:endParaRPr lang="es-ES" sz="14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don´t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think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anything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will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happen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es-E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you</a:t>
                      </a:r>
                      <a:endParaRPr lang="es-ES" sz="1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Don´t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say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anything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es-ES" sz="1400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 my </a:t>
                      </a:r>
                      <a:r>
                        <a:rPr lang="es-ES" sz="1400" dirty="0" err="1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mother</a:t>
                      </a:r>
                      <a:endParaRPr lang="es-ES" sz="14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He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gave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us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the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news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Did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they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bring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solidFill>
                            <a:srgbClr val="0070C0"/>
                          </a:solidFill>
                          <a:latin typeface="Calibri"/>
                          <a:ea typeface="Calibri"/>
                          <a:cs typeface="Times New Roman"/>
                        </a:rPr>
                        <a:t>you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the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flowers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?</a:t>
                      </a: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will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send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them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the</a:t>
                      </a:r>
                      <a:r>
                        <a:rPr lang="es-ES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Calibri"/>
                          <a:ea typeface="Calibri"/>
                          <a:cs typeface="Times New Roman"/>
                        </a:rPr>
                        <a:t>letter</a:t>
                      </a:r>
                      <a:r>
                        <a:rPr lang="es-ES" sz="14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baseline="0" dirty="0" err="1">
                          <a:latin typeface="Calibri"/>
                          <a:ea typeface="Calibri"/>
                          <a:cs typeface="Times New Roman"/>
                        </a:rPr>
                        <a:t>by</a:t>
                      </a:r>
                      <a:r>
                        <a:rPr lang="es-ES" sz="14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baseline="0" dirty="0" err="1">
                          <a:latin typeface="Calibri"/>
                          <a:ea typeface="Calibri"/>
                          <a:cs typeface="Times New Roman"/>
                        </a:rPr>
                        <a:t>recorded</a:t>
                      </a:r>
                      <a:r>
                        <a:rPr lang="es-ES" sz="140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400" baseline="0" dirty="0" err="1">
                          <a:latin typeface="Calibri"/>
                          <a:ea typeface="Calibri"/>
                          <a:cs typeface="Times New Roman"/>
                        </a:rPr>
                        <a:t>delivery</a:t>
                      </a:r>
                      <a:endParaRPr lang="es-E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363" marR="4036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620688"/>
            <a:ext cx="52280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50" normalizeH="0" baseline="0" noProof="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Replace</a:t>
            </a:r>
            <a:r>
              <a:rPr kumimoji="0" lang="es-ES" sz="28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2800" b="1" i="0" u="none" strike="noStrike" kern="1200" cap="none" spc="50" normalizeH="0" baseline="0" noProof="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" sz="28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2800" b="1" i="0" u="none" strike="noStrike" kern="1200" cap="none" spc="50" normalizeH="0" baseline="0" noProof="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noun</a:t>
            </a:r>
            <a:r>
              <a:rPr kumimoji="0" lang="es-ES" sz="28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2800" b="1" i="0" u="none" strike="noStrike" kern="1200" cap="none" spc="50" normalizeH="0" baseline="0" noProof="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indirect</a:t>
            </a:r>
            <a:r>
              <a:rPr kumimoji="0" lang="es-ES" sz="28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2800" b="1" i="0" u="none" strike="noStrike" kern="1200" cap="none" spc="50" normalizeH="0" baseline="0" noProof="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object</a:t>
            </a:r>
            <a:endParaRPr kumimoji="0" lang="es-ES" sz="2800" b="1" i="0" u="none" strike="noStrike" kern="1200" cap="none" spc="50" normalizeH="0" baseline="0" noProof="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95536" y="1196752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When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referring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people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in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the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masculine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y femenino:  Le     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him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/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her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1772816"/>
            <a:ext cx="515134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Ejemplo: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 doy un caramelo (al niño)  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Tú compraste un vestido (a Sheila)  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Él profesor explicó los verbos (a Carlos)   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médico curó la herida (a mi padre)    =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Nosotros hemos enviado un email (al profesor)  =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1534" cy="74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827584" y="0"/>
            <a:ext cx="83984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Pronombres personales objeto indirecto: Le - 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779912" y="2132856"/>
            <a:ext cx="2241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doy un caramelo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283968" y="2564904"/>
            <a:ext cx="2749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Tú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compraste un vestido 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788024" y="2924944"/>
            <a:ext cx="3129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Él profesor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explicó los verbos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4644008" y="3356992"/>
            <a:ext cx="2719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médico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curó la herida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5364088" y="3645024"/>
            <a:ext cx="3658822" cy="464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Nosotros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hemos enviado un email 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796136" y="692696"/>
            <a:ext cx="1269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Página: 229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ECE77-F9C4-F2CA-0BDD-888903F9A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>
            <a:extLst>
              <a:ext uri="{FF2B5EF4-FFF2-40B4-BE49-F238E27FC236}">
                <a16:creationId xmlns:a16="http://schemas.microsoft.com/office/drawing/2014/main" id="{64C2E6B2-4515-B7DA-B9F1-837F6728FE76}"/>
              </a:ext>
            </a:extLst>
          </p:cNvPr>
          <p:cNvSpPr/>
          <p:nvPr/>
        </p:nvSpPr>
        <p:spPr>
          <a:xfrm>
            <a:off x="179512" y="0"/>
            <a:ext cx="89644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</a:rPr>
              <a:t>Complemento directo e indirecto </a:t>
            </a:r>
            <a:r>
              <a:rPr kumimoji="0" lang="es-ES" sz="3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juntos</a:t>
            </a: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1E0FF376-D203-9722-206B-36FCACFD0B14}"/>
              </a:ext>
            </a:extLst>
          </p:cNvPr>
          <p:cNvSpPr txBox="1"/>
          <p:nvPr/>
        </p:nvSpPr>
        <p:spPr>
          <a:xfrm>
            <a:off x="0" y="689788"/>
            <a:ext cx="9212778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Ella dio una carta a sus padres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Ella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la 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dio a sus padres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Ella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les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dio una carta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Ella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dio</a:t>
            </a:r>
          </a:p>
        </p:txBody>
      </p:sp>
    </p:spTree>
    <p:extLst>
      <p:ext uri="{BB962C8B-B14F-4D97-AF65-F5344CB8AC3E}">
        <p14:creationId xmlns:p14="http://schemas.microsoft.com/office/powerpoint/2010/main" val="105413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C5DDC-2436-A1D8-03C3-33302249B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>
            <a:extLst>
              <a:ext uri="{FF2B5EF4-FFF2-40B4-BE49-F238E27FC236}">
                <a16:creationId xmlns:a16="http://schemas.microsoft.com/office/drawing/2014/main" id="{48539FDE-216B-C5D2-2468-D49B77FB5624}"/>
              </a:ext>
            </a:extLst>
          </p:cNvPr>
          <p:cNvSpPr/>
          <p:nvPr/>
        </p:nvSpPr>
        <p:spPr>
          <a:xfrm>
            <a:off x="179512" y="0"/>
            <a:ext cx="89644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Complemento directo e indirecto juntos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EEE15FA1-1189-92A3-DD78-15D91C60CFE7}"/>
              </a:ext>
            </a:extLst>
          </p:cNvPr>
          <p:cNvSpPr txBox="1"/>
          <p:nvPr/>
        </p:nvSpPr>
        <p:spPr>
          <a:xfrm>
            <a:off x="146750" y="764704"/>
            <a:ext cx="8850500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cociné </a:t>
            </a: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las verduras </a:t>
            </a: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 mi tía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las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cociné a mi tía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cociné las verduras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las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cociné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58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33ED6-4217-04A0-6834-AA765EF2A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>
            <a:extLst>
              <a:ext uri="{FF2B5EF4-FFF2-40B4-BE49-F238E27FC236}">
                <a16:creationId xmlns:a16="http://schemas.microsoft.com/office/drawing/2014/main" id="{D0A03721-B9E0-4EBF-FC1C-19291F776363}"/>
              </a:ext>
            </a:extLst>
          </p:cNvPr>
          <p:cNvSpPr/>
          <p:nvPr/>
        </p:nvSpPr>
        <p:spPr>
          <a:xfrm>
            <a:off x="179512" y="0"/>
            <a:ext cx="89644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Complemento directo e indirecto juntos</a:t>
            </a:r>
          </a:p>
        </p:txBody>
      </p:sp>
      <p:sp>
        <p:nvSpPr>
          <p:cNvPr id="4" name="3 CuadroTexto">
            <a:extLst>
              <a:ext uri="{FF2B5EF4-FFF2-40B4-BE49-F238E27FC236}">
                <a16:creationId xmlns:a16="http://schemas.microsoft.com/office/drawing/2014/main" id="{4C1A51CF-CA99-69F7-156F-55D7E94AB50F}"/>
              </a:ext>
            </a:extLst>
          </p:cNvPr>
          <p:cNvSpPr txBox="1"/>
          <p:nvPr/>
        </p:nvSpPr>
        <p:spPr>
          <a:xfrm>
            <a:off x="-10357" y="764704"/>
            <a:ext cx="9344225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pedí 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una cerveza 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 mi amigo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pedí a mi amigo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pedí una cerveza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pedí</a:t>
            </a:r>
          </a:p>
        </p:txBody>
      </p:sp>
    </p:spTree>
    <p:extLst>
      <p:ext uri="{BB962C8B-B14F-4D97-AF65-F5344CB8AC3E}">
        <p14:creationId xmlns:p14="http://schemas.microsoft.com/office/powerpoint/2010/main" val="417372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126E2-1EAE-0B35-725E-CD3C49596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>
            <a:extLst>
              <a:ext uri="{FF2B5EF4-FFF2-40B4-BE49-F238E27FC236}">
                <a16:creationId xmlns:a16="http://schemas.microsoft.com/office/drawing/2014/main" id="{49C9F776-6DCC-AA05-7774-0B02BBB6939F}"/>
              </a:ext>
            </a:extLst>
          </p:cNvPr>
          <p:cNvSpPr/>
          <p:nvPr/>
        </p:nvSpPr>
        <p:spPr>
          <a:xfrm>
            <a:off x="179512" y="0"/>
            <a:ext cx="89644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Complemento directo e indirecto juntos</a:t>
            </a:r>
          </a:p>
        </p:txBody>
      </p:sp>
      <p:sp>
        <p:nvSpPr>
          <p:cNvPr id="2" name="8 CuadroTexto">
            <a:extLst>
              <a:ext uri="{FF2B5EF4-FFF2-40B4-BE49-F238E27FC236}">
                <a16:creationId xmlns:a16="http://schemas.microsoft.com/office/drawing/2014/main" id="{0A6CF059-0297-1CFB-5FF6-084E7523BBE1}"/>
              </a:ext>
            </a:extLst>
          </p:cNvPr>
          <p:cNvSpPr txBox="1"/>
          <p:nvPr/>
        </p:nvSpPr>
        <p:spPr>
          <a:xfrm>
            <a:off x="179512" y="843677"/>
            <a:ext cx="879982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No compraste 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los helados 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 las niñas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los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compré a las niñas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les </a:t>
            </a:r>
            <a:r>
              <a:rPr kumimoji="0" lang="es-ES" sz="5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compr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é los helados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se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los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compré </a:t>
            </a:r>
          </a:p>
        </p:txBody>
      </p:sp>
    </p:spTree>
    <p:extLst>
      <p:ext uri="{BB962C8B-B14F-4D97-AF65-F5344CB8AC3E}">
        <p14:creationId xmlns:p14="http://schemas.microsoft.com/office/powerpoint/2010/main" val="262884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BCEDB-763C-4D9F-F205-A06939589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>
            <a:extLst>
              <a:ext uri="{FF2B5EF4-FFF2-40B4-BE49-F238E27FC236}">
                <a16:creationId xmlns:a16="http://schemas.microsoft.com/office/drawing/2014/main" id="{9236F77D-E003-27AE-B6D5-D2A3A9D7A874}"/>
              </a:ext>
            </a:extLst>
          </p:cNvPr>
          <p:cNvSpPr/>
          <p:nvPr/>
        </p:nvSpPr>
        <p:spPr>
          <a:xfrm>
            <a:off x="179512" y="0"/>
            <a:ext cx="89644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Complemento directo e indirecto juntos</a:t>
            </a:r>
          </a:p>
        </p:txBody>
      </p:sp>
      <p:sp>
        <p:nvSpPr>
          <p:cNvPr id="5" name="5 CuadroTexto">
            <a:extLst>
              <a:ext uri="{FF2B5EF4-FFF2-40B4-BE49-F238E27FC236}">
                <a16:creationId xmlns:a16="http://schemas.microsoft.com/office/drawing/2014/main" id="{1659F231-0A9C-2CFF-9112-1FA706B73342}"/>
              </a:ext>
            </a:extLst>
          </p:cNvPr>
          <p:cNvSpPr txBox="1"/>
          <p:nvPr/>
        </p:nvSpPr>
        <p:spPr>
          <a:xfrm>
            <a:off x="-64045" y="908720"/>
            <a:ext cx="9272090" cy="5401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traje </a:t>
            </a:r>
            <a:r>
              <a:rPr kumimoji="0" lang="es-ES" sz="45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unos guantes </a:t>
            </a:r>
            <a:r>
              <a:rPr kumimoji="0" lang="es-ES" sz="4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 mi marido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los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traje a mi marido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traje 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unos guantes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0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 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 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los</a:t>
            </a:r>
            <a:r>
              <a:rPr kumimoji="0" lang="es-ES" sz="5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traje</a:t>
            </a:r>
          </a:p>
        </p:txBody>
      </p:sp>
    </p:spTree>
    <p:extLst>
      <p:ext uri="{BB962C8B-B14F-4D97-AF65-F5344CB8AC3E}">
        <p14:creationId xmlns:p14="http://schemas.microsoft.com/office/powerpoint/2010/main" val="246151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CE7F-9EE1-0674-C98B-FCA7C5DCF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32" y="2636912"/>
            <a:ext cx="8820472" cy="1325563"/>
          </a:xfrm>
        </p:spPr>
        <p:txBody>
          <a:bodyPr>
            <a:noAutofit/>
          </a:bodyPr>
          <a:lstStyle/>
          <a:p>
            <a:r>
              <a:rPr lang="en-GB" sz="5000" dirty="0">
                <a:latin typeface="Comic Sans MS" panose="030F0702030302020204" pitchFamily="66" charset="0"/>
              </a:rPr>
              <a:t>Describe algo:</a:t>
            </a:r>
            <a:br>
              <a:rPr lang="en-GB" sz="5000" dirty="0">
                <a:latin typeface="Comic Sans MS" panose="030F0702030302020204" pitchFamily="66" charset="0"/>
              </a:rPr>
            </a:br>
            <a:br>
              <a:rPr lang="en-GB" sz="5000" dirty="0">
                <a:latin typeface="Comic Sans MS" panose="030F0702030302020204" pitchFamily="66" charset="0"/>
              </a:rPr>
            </a:br>
            <a:r>
              <a:rPr lang="en-GB" sz="5000" dirty="0">
                <a:latin typeface="Comic Sans MS" panose="030F0702030302020204" pitchFamily="66" charset="0"/>
              </a:rPr>
              <a:t>Es un </a:t>
            </a:r>
            <a:r>
              <a:rPr lang="en-GB" sz="5000" dirty="0" err="1">
                <a:latin typeface="Comic Sans MS" panose="030F0702030302020204" pitchFamily="66" charset="0"/>
              </a:rPr>
              <a:t>objeto</a:t>
            </a:r>
            <a:r>
              <a:rPr lang="en-GB" sz="5000" dirty="0">
                <a:latin typeface="Comic Sans MS" panose="030F0702030302020204" pitchFamily="66" charset="0"/>
              </a:rPr>
              <a:t> </a:t>
            </a:r>
            <a:r>
              <a:rPr lang="en-GB" sz="5000" dirty="0" err="1">
                <a:latin typeface="Comic Sans MS" panose="030F0702030302020204" pitchFamily="66" charset="0"/>
              </a:rPr>
              <a:t>que</a:t>
            </a:r>
            <a:r>
              <a:rPr lang="en-GB" sz="5000" dirty="0">
                <a:latin typeface="Comic Sans MS" panose="030F0702030302020204" pitchFamily="66" charset="0"/>
              </a:rPr>
              <a:t> </a:t>
            </a:r>
            <a:r>
              <a:rPr lang="en-GB" sz="5000" dirty="0" err="1">
                <a:latin typeface="Comic Sans MS" panose="030F0702030302020204" pitchFamily="66" charset="0"/>
              </a:rPr>
              <a:t>está</a:t>
            </a:r>
            <a:r>
              <a:rPr lang="en-GB" sz="5000" dirty="0">
                <a:latin typeface="Comic Sans MS" panose="030F0702030302020204" pitchFamily="66" charset="0"/>
              </a:rPr>
              <a:t> </a:t>
            </a:r>
            <a:r>
              <a:rPr lang="en-GB" sz="5000" dirty="0" err="1">
                <a:latin typeface="Comic Sans MS" panose="030F0702030302020204" pitchFamily="66" charset="0"/>
              </a:rPr>
              <a:t>en</a:t>
            </a:r>
            <a:r>
              <a:rPr lang="en-GB" sz="5000" dirty="0">
                <a:latin typeface="Comic Sans MS" panose="030F0702030302020204" pitchFamily="66" charset="0"/>
              </a:rPr>
              <a:t>…</a:t>
            </a:r>
            <a:br>
              <a:rPr lang="en-GB" sz="5000" dirty="0">
                <a:latin typeface="Comic Sans MS" panose="030F0702030302020204" pitchFamily="66" charset="0"/>
              </a:rPr>
            </a:br>
            <a:br>
              <a:rPr lang="en-GB" sz="5000" dirty="0">
                <a:latin typeface="Comic Sans MS" panose="030F0702030302020204" pitchFamily="66" charset="0"/>
              </a:rPr>
            </a:br>
            <a:r>
              <a:rPr lang="en-GB" sz="5000" dirty="0">
                <a:latin typeface="Comic Sans MS" panose="030F0702030302020204" pitchFamily="66" charset="0"/>
              </a:rPr>
              <a:t>Es </a:t>
            </a:r>
            <a:r>
              <a:rPr lang="en-GB" sz="5000" dirty="0" err="1">
                <a:latin typeface="Comic Sans MS" panose="030F0702030302020204" pitchFamily="66" charset="0"/>
              </a:rPr>
              <a:t>una</a:t>
            </a:r>
            <a:r>
              <a:rPr lang="en-GB" sz="5000" dirty="0">
                <a:latin typeface="Comic Sans MS" panose="030F0702030302020204" pitchFamily="66" charset="0"/>
              </a:rPr>
              <a:t> </a:t>
            </a:r>
            <a:r>
              <a:rPr lang="en-GB" sz="5000" dirty="0" err="1">
                <a:latin typeface="Comic Sans MS" panose="030F0702030302020204" pitchFamily="66" charset="0"/>
              </a:rPr>
              <a:t>cosa</a:t>
            </a:r>
            <a:r>
              <a:rPr lang="en-GB" sz="5000" dirty="0">
                <a:latin typeface="Comic Sans MS" panose="030F0702030302020204" pitchFamily="66" charset="0"/>
              </a:rPr>
              <a:t> </a:t>
            </a:r>
            <a:r>
              <a:rPr lang="en-GB" sz="5000" dirty="0" err="1">
                <a:latin typeface="Comic Sans MS" panose="030F0702030302020204" pitchFamily="66" charset="0"/>
              </a:rPr>
              <a:t>que</a:t>
            </a:r>
            <a:r>
              <a:rPr lang="en-GB" sz="5000" dirty="0">
                <a:latin typeface="Comic Sans MS" panose="030F0702030302020204" pitchFamily="66" charset="0"/>
              </a:rPr>
              <a:t> </a:t>
            </a:r>
            <a:r>
              <a:rPr lang="en-GB" sz="5000" dirty="0" err="1">
                <a:latin typeface="Comic Sans MS" panose="030F0702030302020204" pitchFamily="66" charset="0"/>
              </a:rPr>
              <a:t>sirve</a:t>
            </a:r>
            <a:r>
              <a:rPr lang="en-GB" sz="5000" dirty="0">
                <a:latin typeface="Comic Sans MS" panose="030F0702030302020204" pitchFamily="66" charset="0"/>
              </a:rPr>
              <a:t> para…</a:t>
            </a:r>
            <a:br>
              <a:rPr lang="en-GB" sz="5000" dirty="0">
                <a:latin typeface="Comic Sans MS" panose="030F0702030302020204" pitchFamily="66" charset="0"/>
              </a:rPr>
            </a:br>
            <a:br>
              <a:rPr lang="en-GB" sz="5000" dirty="0">
                <a:latin typeface="Comic Sans MS" panose="030F0702030302020204" pitchFamily="66" charset="0"/>
              </a:rPr>
            </a:br>
            <a:r>
              <a:rPr lang="en-GB" sz="5000" dirty="0">
                <a:latin typeface="Comic Sans MS" panose="030F0702030302020204" pitchFamily="66" charset="0"/>
              </a:rPr>
              <a:t>Es algo </a:t>
            </a:r>
            <a:r>
              <a:rPr lang="en-GB" sz="5000" dirty="0" err="1">
                <a:latin typeface="Comic Sans MS" panose="030F0702030302020204" pitchFamily="66" charset="0"/>
              </a:rPr>
              <a:t>que</a:t>
            </a:r>
            <a:r>
              <a:rPr lang="en-GB" sz="5000" dirty="0">
                <a:latin typeface="Comic Sans MS" panose="030F0702030302020204" pitchFamily="66" charset="0"/>
              </a:rPr>
              <a:t> se </a:t>
            </a:r>
            <a:r>
              <a:rPr lang="en-GB" sz="5000" dirty="0" err="1">
                <a:latin typeface="Comic Sans MS" panose="030F0702030302020204" pitchFamily="66" charset="0"/>
              </a:rPr>
              <a:t>usa</a:t>
            </a:r>
            <a:r>
              <a:rPr lang="en-GB" sz="5000" dirty="0">
                <a:latin typeface="Comic Sans MS" panose="030F0702030302020204" pitchFamily="66" charset="0"/>
              </a:rPr>
              <a:t> para…</a:t>
            </a:r>
            <a:br>
              <a:rPr lang="en-GB" sz="5000" dirty="0">
                <a:latin typeface="Comic Sans MS" panose="030F0702030302020204" pitchFamily="66" charset="0"/>
              </a:rPr>
            </a:br>
            <a:br>
              <a:rPr lang="en-GB" sz="5000" dirty="0">
                <a:latin typeface="Comic Sans MS" panose="030F0702030302020204" pitchFamily="66" charset="0"/>
              </a:rPr>
            </a:br>
            <a:r>
              <a:rPr lang="en-GB" sz="5000" dirty="0">
                <a:latin typeface="Comic Sans MS" panose="030F0702030302020204" pitchFamily="66" charset="0"/>
              </a:rPr>
              <a:t>Es un animal </a:t>
            </a:r>
            <a:r>
              <a:rPr lang="en-GB" sz="5000" dirty="0" err="1">
                <a:latin typeface="Comic Sans MS" panose="030F0702030302020204" pitchFamily="66" charset="0"/>
              </a:rPr>
              <a:t>que</a:t>
            </a:r>
            <a:r>
              <a:rPr lang="en-GB" sz="5000" dirty="0">
                <a:latin typeface="Comic Sans MS" panose="030F0702030302020204" pitchFamily="66" charset="0"/>
              </a:rPr>
              <a:t> </a:t>
            </a:r>
            <a:r>
              <a:rPr lang="en-GB" sz="5000" dirty="0" err="1">
                <a:latin typeface="Comic Sans MS" panose="030F0702030302020204" pitchFamily="66" charset="0"/>
              </a:rPr>
              <a:t>tiene</a:t>
            </a:r>
            <a:r>
              <a:rPr lang="en-GB" sz="5000" dirty="0">
                <a:latin typeface="Comic Sans MS" panose="030F0702030302020204" pitchFamily="66" charset="0"/>
              </a:rPr>
              <a:t>/es…</a:t>
            </a:r>
          </a:p>
        </p:txBody>
      </p:sp>
    </p:spTree>
    <p:extLst>
      <p:ext uri="{BB962C8B-B14F-4D97-AF65-F5344CB8AC3E}">
        <p14:creationId xmlns:p14="http://schemas.microsoft.com/office/powerpoint/2010/main" val="2462775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61B2-D25F-4285-872E-29166E70650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31640" y="1628800"/>
            <a:ext cx="7722858" cy="1102519"/>
          </a:xfrm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n-GB" altLang="en-US" sz="3000" i="1" dirty="0">
                <a:solidFill>
                  <a:srgbClr val="002060"/>
                </a:solidFill>
                <a:latin typeface="Comic Sans MS" panose="030F0702030302020204" pitchFamily="66" charset="0"/>
              </a:rPr>
              <a:t>                  </a:t>
            </a:r>
            <a: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  <a:t>Libro de </a:t>
            </a:r>
            <a:r>
              <a:rPr lang="en-GB" altLang="en-US" sz="3600" i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lectura</a:t>
            </a:r>
            <a:b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  <a:t>               </a:t>
            </a:r>
            <a:r>
              <a:rPr lang="en-GB" altLang="en-US" sz="3600" i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páginas</a:t>
            </a:r>
            <a: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  <a:t> de la 60 a la 65</a:t>
            </a:r>
            <a:endParaRPr lang="en-US" altLang="en-US" sz="3000" dirty="0"/>
          </a:p>
        </p:txBody>
      </p:sp>
      <p:pic>
        <p:nvPicPr>
          <p:cNvPr id="35843" name="Picture 2">
            <a:extLst>
              <a:ext uri="{FF2B5EF4-FFF2-40B4-BE49-F238E27FC236}">
                <a16:creationId xmlns:a16="http://schemas.microsoft.com/office/drawing/2014/main" id="{01BE7B8A-0A7D-4B4A-A2DD-C37DDCB02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58" y="1160748"/>
            <a:ext cx="2210991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3B8612A9-CFA8-4CD8-9AA8-D91EB2BAD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3140869"/>
            <a:ext cx="1677591" cy="167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0E5DF8-8A99-483C-0AC8-52AB70158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85490"/>
              </p:ext>
            </p:extLst>
          </p:nvPr>
        </p:nvGraphicFramePr>
        <p:xfrm>
          <a:off x="265910" y="1052736"/>
          <a:ext cx="8856984" cy="3386900"/>
        </p:xfrm>
        <a:graphic>
          <a:graphicData uri="http://schemas.openxmlformats.org/drawingml/2006/table">
            <a:tbl>
              <a:tblPr firstRow="1" firstCol="1" bandRow="1"/>
              <a:tblGrid>
                <a:gridCol w="2091244">
                  <a:extLst>
                    <a:ext uri="{9D8B030D-6E8A-4147-A177-3AD203B41FA5}">
                      <a16:colId xmlns:a16="http://schemas.microsoft.com/office/drawing/2014/main" val="3899851318"/>
                    </a:ext>
                  </a:extLst>
                </a:gridCol>
                <a:gridCol w="2091244">
                  <a:extLst>
                    <a:ext uri="{9D8B030D-6E8A-4147-A177-3AD203B41FA5}">
                      <a16:colId xmlns:a16="http://schemas.microsoft.com/office/drawing/2014/main" val="1716578546"/>
                    </a:ext>
                  </a:extLst>
                </a:gridCol>
                <a:gridCol w="2213595">
                  <a:extLst>
                    <a:ext uri="{9D8B030D-6E8A-4147-A177-3AD203B41FA5}">
                      <a16:colId xmlns:a16="http://schemas.microsoft.com/office/drawing/2014/main" val="3362912649"/>
                    </a:ext>
                  </a:extLst>
                </a:gridCol>
                <a:gridCol w="2460901">
                  <a:extLst>
                    <a:ext uri="{9D8B030D-6E8A-4147-A177-3AD203B41FA5}">
                      <a16:colId xmlns:a16="http://schemas.microsoft.com/office/drawing/2014/main" val="2872529328"/>
                    </a:ext>
                  </a:extLst>
                </a:gridCol>
              </a:tblGrid>
              <a:tr h="8467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000" b="1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1. </a:t>
                      </a:r>
                      <a:r>
                        <a:rPr lang="en-GB" sz="3000" b="1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Servir</a:t>
                      </a:r>
                      <a:endParaRPr lang="en-GB" sz="3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000" b="1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2. </a:t>
                      </a:r>
                      <a:r>
                        <a:rPr lang="en-GB" sz="3000" b="1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Pedir</a:t>
                      </a:r>
                      <a:endParaRPr lang="en-GB" sz="3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000" b="1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3. </a:t>
                      </a:r>
                      <a:r>
                        <a:rPr lang="en-GB" sz="3000" b="1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Repetir</a:t>
                      </a:r>
                      <a:endParaRPr lang="en-GB" sz="3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3000" b="1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4. </a:t>
                      </a:r>
                      <a:r>
                        <a:rPr lang="en-GB" sz="3000" b="1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Seguir</a:t>
                      </a:r>
                      <a:endParaRPr lang="en-GB" sz="3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882622"/>
                  </a:ext>
                </a:extLst>
              </a:tr>
              <a:tr h="8467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5. </a:t>
                      </a:r>
                      <a:r>
                        <a:rPr lang="en-GB" sz="2000" kern="100" dirty="0" err="1">
                          <a:effectLst/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Elegir</a:t>
                      </a:r>
                      <a:endParaRPr lang="en-GB" sz="2000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6. </a:t>
                      </a:r>
                      <a:r>
                        <a:rPr lang="en-GB" sz="2000" kern="100" dirty="0" err="1">
                          <a:effectLst/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Recomendar</a:t>
                      </a:r>
                      <a:endParaRPr lang="en-GB" sz="2000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7. Negar</a:t>
                      </a:r>
                      <a:endParaRPr lang="en-GB" sz="2000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8. </a:t>
                      </a:r>
                      <a:r>
                        <a:rPr lang="en-GB" sz="2000" kern="100" dirty="0" err="1">
                          <a:effectLst/>
                          <a:highlight>
                            <a:srgbClr val="FFFF00"/>
                          </a:highlight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Sentir</a:t>
                      </a:r>
                      <a:endParaRPr lang="en-GB" sz="2000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78022"/>
                  </a:ext>
                </a:extLst>
              </a:tr>
              <a:tr h="8467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9. Convertir</a:t>
                      </a:r>
                      <a:endParaRPr lang="en-GB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10. Advertir</a:t>
                      </a:r>
                      <a:endParaRPr lang="en-GB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11. Conseguir</a:t>
                      </a:r>
                      <a:endParaRPr lang="en-GB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12. Perseguir</a:t>
                      </a:r>
                      <a:endParaRPr lang="en-GB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7427163"/>
                  </a:ext>
                </a:extLst>
              </a:tr>
              <a:tr h="84672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13. Proseguir</a:t>
                      </a:r>
                      <a:endParaRPr lang="en-GB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14. Medir</a:t>
                      </a:r>
                      <a:endParaRPr lang="en-GB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15. Corregir</a:t>
                      </a:r>
                      <a:endParaRPr lang="en-GB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16. </a:t>
                      </a:r>
                      <a:r>
                        <a:rPr lang="en-GB" sz="20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Despedir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453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163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83867" y="857250"/>
            <a:ext cx="1890209" cy="577081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300">
                <a:solidFill>
                  <a:srgbClr val="000000"/>
                </a:solidFill>
                <a:latin typeface="Comic Sans MS" pitchFamily="66"/>
              </a:rPr>
              <a:t>Deberes</a:t>
            </a:r>
          </a:p>
        </p:txBody>
      </p:sp>
      <p:pic>
        <p:nvPicPr>
          <p:cNvPr id="3" name="Picture 6" descr="C:\Users\Lewis Andrews\AppData\Local\Microsoft\Windows\Temporary Internet Files\Content.IE5\W53Q8IFC\MC900435731[1]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62211" y="3537012"/>
            <a:ext cx="1944215" cy="21056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8"/>
          <p:cNvSpPr txBox="1"/>
          <p:nvPr/>
        </p:nvSpPr>
        <p:spPr>
          <a:xfrm>
            <a:off x="622816" y="1592037"/>
            <a:ext cx="7513580" cy="2331407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385763" indent="-385763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dirty="0">
                <a:latin typeface="Comic Sans MS" panose="030F0702030302020204" pitchFamily="66" charset="0"/>
              </a:rPr>
              <a:t>Copia</a:t>
            </a:r>
          </a:p>
          <a:p>
            <a:pPr marL="385763" indent="-385763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Estudia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los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verbos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irregulares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para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conjugarlos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en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el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presente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: </a:t>
            </a:r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err="1">
                <a:solidFill>
                  <a:srgbClr val="008000"/>
                </a:solidFill>
                <a:latin typeface="Comic Sans MS" panose="030F0702030302020204" pitchFamily="66" charset="0"/>
              </a:rPr>
              <a:t>elegir</a:t>
            </a:r>
            <a:r>
              <a:rPr lang="en-GB" dirty="0">
                <a:solidFill>
                  <a:srgbClr val="008000"/>
                </a:solidFill>
                <a:latin typeface="Comic Sans MS" panose="030F0702030302020204" pitchFamily="66" charset="0"/>
              </a:rPr>
              <a:t>,  </a:t>
            </a:r>
            <a:r>
              <a:rPr lang="en-GB" dirty="0" err="1">
                <a:solidFill>
                  <a:srgbClr val="008000"/>
                </a:solidFill>
                <a:latin typeface="Comic Sans MS" panose="030F0702030302020204" pitchFamily="66" charset="0"/>
              </a:rPr>
              <a:t>recomendar</a:t>
            </a:r>
            <a:r>
              <a:rPr lang="en-GB" dirty="0">
                <a:solidFill>
                  <a:srgbClr val="008000"/>
                </a:solidFill>
                <a:latin typeface="Comic Sans MS" panose="030F0702030302020204" pitchFamily="66" charset="0"/>
              </a:rPr>
              <a:t>,  </a:t>
            </a:r>
            <a:r>
              <a:rPr lang="en-GB" dirty="0" err="1">
                <a:solidFill>
                  <a:srgbClr val="008000"/>
                </a:solidFill>
                <a:latin typeface="Comic Sans MS" panose="030F0702030302020204" pitchFamily="66" charset="0"/>
              </a:rPr>
              <a:t>negar</a:t>
            </a:r>
            <a:r>
              <a:rPr lang="en-GB" dirty="0">
                <a:solidFill>
                  <a:srgbClr val="008000"/>
                </a:solidFill>
                <a:latin typeface="Comic Sans MS" panose="030F0702030302020204" pitchFamily="66" charset="0"/>
              </a:rPr>
              <a:t> y  </a:t>
            </a:r>
            <a:r>
              <a:rPr lang="en-GB" dirty="0" err="1">
                <a:solidFill>
                  <a:srgbClr val="008000"/>
                </a:solidFill>
                <a:latin typeface="Comic Sans MS" panose="030F0702030302020204" pitchFamily="66" charset="0"/>
              </a:rPr>
              <a:t>sentir</a:t>
            </a:r>
            <a:endParaRPr lang="en-GB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1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3. Libro de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lectura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Short Stories,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página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67</a:t>
            </a:r>
            <a:endParaRPr lang="es-ES" sz="2100" dirty="0">
              <a:solidFill>
                <a:srgbClr val="000000"/>
              </a:solidFill>
              <a:latin typeface="Comic Sans MS" pitchFamily="66"/>
            </a:endParaRPr>
          </a:p>
          <a:p>
            <a:pPr marL="385763" indent="-385763" defTabSz="6858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dirty="0">
              <a:solidFill>
                <a:srgbClr val="000000"/>
              </a:solidFill>
              <a:latin typeface="Comic Sans MS" pitchFamily="66"/>
            </a:endParaRPr>
          </a:p>
          <a:p>
            <a:pPr marL="385763" indent="-385763" defTabSz="6858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dirty="0">
              <a:solidFill>
                <a:srgbClr val="000000"/>
              </a:solidFill>
              <a:latin typeface="Comic Sans MS" pitchFamily="66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A76873A-0A0F-4415-9316-E9D06F68E9B4}" vid="{C0FAF104-0E0D-4AF5-B43C-A9D40A92AF95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942</Words>
  <Application>Microsoft Office PowerPoint</Application>
  <PresentationFormat>On-screen Show (4:3)</PresentationFormat>
  <Paragraphs>193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Comic Sans MS</vt:lpstr>
      <vt:lpstr>Tema de Office</vt:lpstr>
      <vt:lpstr>8_Default Design</vt:lpstr>
      <vt:lpstr>Office Theme</vt:lpstr>
      <vt:lpstr>1_Tema de Office</vt:lpstr>
      <vt:lpstr>3_Tema de Office</vt:lpstr>
      <vt:lpstr>7_Default Design</vt:lpstr>
      <vt:lpstr>PowerPoint Presentation</vt:lpstr>
      <vt:lpstr>En parejas  1. Pregunta a tu compañero/a     qué hizo la semana pasada  2. Reporta a la clase lo que hizo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Describe algo:  Es un objeto que está en…  Es una cosa que sirve para…  Es algo que se usa para…  Es un animal que tiene/es…</vt:lpstr>
      <vt:lpstr>                  Libro de lectura                páginas de la 60 a la 65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RICHARD</dc:creator>
  <cp:lastModifiedBy>Flor de Andrews</cp:lastModifiedBy>
  <cp:revision>107</cp:revision>
  <dcterms:created xsi:type="dcterms:W3CDTF">2020-07-01T17:42:23Z</dcterms:created>
  <dcterms:modified xsi:type="dcterms:W3CDTF">2026-10-21T17:44:01Z</dcterms:modified>
</cp:coreProperties>
</file>