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865" r:id="rId2"/>
  </p:sldMasterIdLst>
  <p:notesMasterIdLst>
    <p:notesMasterId r:id="rId19"/>
  </p:notesMasterIdLst>
  <p:sldIdLst>
    <p:sldId id="1922" r:id="rId3"/>
    <p:sldId id="1923" r:id="rId4"/>
    <p:sldId id="1930" r:id="rId5"/>
    <p:sldId id="1916" r:id="rId6"/>
    <p:sldId id="938" r:id="rId7"/>
    <p:sldId id="1506" r:id="rId8"/>
    <p:sldId id="1512" r:id="rId9"/>
    <p:sldId id="1497" r:id="rId10"/>
    <p:sldId id="1496" r:id="rId11"/>
    <p:sldId id="922" r:id="rId12"/>
    <p:sldId id="1509" r:id="rId13"/>
    <p:sldId id="279" r:id="rId14"/>
    <p:sldId id="280" r:id="rId15"/>
    <p:sldId id="1925" r:id="rId16"/>
    <p:sldId id="470" r:id="rId17"/>
    <p:sldId id="1846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3300"/>
    <a:srgbClr val="336600"/>
    <a:srgbClr val="008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660"/>
  </p:normalViewPr>
  <p:slideViewPr>
    <p:cSldViewPr>
      <p:cViewPr varScale="1">
        <p:scale>
          <a:sx n="39" d="100"/>
          <a:sy n="39" d="100"/>
        </p:scale>
        <p:origin x="289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1AC9E-87BA-459F-9594-78B8EF929C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032B8D-8923-4512-8E72-A6633659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2B711-761A-43D3-BB5C-98EBA8909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8F798-58BF-41C9-B900-69D3AB5799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96D0C-6CCC-4209-AB9B-382E602A11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039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42B37-432C-496A-95E5-AD45AACC8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FD0E01-DCC4-454F-83B3-5CC9D1BC1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94509-75EE-4188-8DAE-97B761102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3767E-874A-485B-AD37-68D84DDD3F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4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FCA83E-232F-480B-B986-BA74FDCAB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F58BD-8859-4F8F-8FE5-7BE45D8B6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56906D-0363-44CC-A810-5D24911DE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60D1C-7D81-48D2-919E-76A19E021D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77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0C2A8-5C97-4711-AAFD-54D7D218B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AA0E2-59A0-4420-A0E1-B32DC818C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E54D-A90C-414F-8642-17863A618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13041-9A6B-431C-B4DC-A0DFCBEC9D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3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BD82D4-8AE7-47AF-9FA0-D6E9FAACA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ED047C-38F2-49C6-BD58-A4984E91A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EEE390-8D40-46DA-B4B7-D11A7F56E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7197D-2CAA-4945-A2EE-22AB43B557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807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8CA362-84D8-4643-9F6B-C42E29D67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FB335-971F-40EB-9961-0DCE38C29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CE1EB-A5ED-4CB0-9F6C-A7C7D82F0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8B3B5-8331-4649-AE6A-4354EDA7A7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85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48851D-F2C0-4033-9A9D-4F918BFB9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D23D5-4791-4F4E-B98F-76F8250B1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59BBEA-5DF4-4339-8F98-D36530417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A7C35-ED9E-46C0-BBD2-4CD112617E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74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E5986-9545-454C-82DD-BA3F778EE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88CCC-1732-41EC-8145-89E3AC11E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2CD08-F6D4-46F8-824B-A5A0836C8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0019C-9837-420F-934A-3E9A1DECFB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9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A292-D7B2-4838-9CBE-C5681FC14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CBB0FE-F7A2-468B-A544-D9E954262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25CE23-809A-4231-B796-933F9DBE4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F4DC2-4319-4CF8-8415-10A2C60F7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628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F58D7-9D42-4636-871B-2784D59FE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3B39FC-3C67-4753-8120-1E714A468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05C01A-5404-4F89-BAB2-B4F8E979E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9A3F4-7F17-4309-9FCB-19C6539E39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13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D20506-938F-4BFF-ABF4-15A31B2D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32E82-FDD3-40E9-8A11-0AAAE82089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59A30-AF55-4161-8DE5-D732FD295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9DF4F-14E5-4F8F-BE49-C9CE88C5DB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24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25/09/2025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59A8BC-1E55-487D-892A-733F9A3FE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248816B-1BC6-4B97-8B01-6702CFBA6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6C8596-5887-42D0-9834-5D0AE6A218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46FAD1-D687-4B5D-9CD3-FA7D977CC3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B0E4FB-3F37-4029-8B92-756411884F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50DC0B1-AF1B-449A-8C44-A129C8506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55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2-10</a:t>
            </a:r>
          </a:p>
          <a:p>
            <a:r>
              <a:rPr lang="en-GB" altLang="en-US" dirty="0">
                <a:latin typeface="Comic Sans MS" pitchFamily="66" charset="0"/>
              </a:rPr>
              <a:t>Intermediate (U10)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jueves</a:t>
            </a:r>
            <a:r>
              <a:rPr lang="en-GB" altLang="en-US">
                <a:latin typeface="Comic Sans MS" pitchFamily="66" charset="0"/>
              </a:rPr>
              <a:t>, 25 </a:t>
            </a:r>
            <a:r>
              <a:rPr lang="en-GB" altLang="en-US" dirty="0">
                <a:latin typeface="Comic Sans MS" pitchFamily="66" charset="0"/>
              </a:rPr>
              <a:t>de </a:t>
            </a:r>
            <a:r>
              <a:rPr lang="en-GB" altLang="en-US" dirty="0" err="1">
                <a:latin typeface="Comic Sans MS" pitchFamily="66" charset="0"/>
              </a:rPr>
              <a:t>septiembre</a:t>
            </a:r>
            <a:r>
              <a:rPr lang="en-GB" altLang="en-US" dirty="0">
                <a:latin typeface="Comic Sans MS" pitchFamily="66" charset="0"/>
              </a:rPr>
              <a:t> del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068960"/>
            <a:ext cx="2088232" cy="23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2132856"/>
            <a:ext cx="6696744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Introducción</a:t>
            </a:r>
            <a:r>
              <a:rPr kumimoji="0" lang="en-GB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: </a:t>
            </a:r>
            <a:endParaRPr kumimoji="0" lang="en-GB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            </a:t>
            </a:r>
            <a:r>
              <a:rPr lang="en-GB" altLang="en-US" sz="3200" i="1" kern="0" dirty="0" err="1">
                <a:solidFill>
                  <a:srgbClr val="000000"/>
                </a:solidFill>
                <a:latin typeface="Arial"/>
                <a:cs typeface="Arial"/>
              </a:rPr>
              <a:t>los</a:t>
            </a:r>
            <a:r>
              <a:rPr lang="en-GB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altLang="en-US" sz="3200" i="1" kern="0" dirty="0" err="1">
                <a:solidFill>
                  <a:srgbClr val="000000"/>
                </a:solidFill>
                <a:latin typeface="Arial"/>
                <a:cs typeface="Arial"/>
              </a:rPr>
              <a:t>comparativos</a:t>
            </a:r>
            <a:r>
              <a:rPr lang="en-GB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            </a:t>
            </a:r>
            <a:r>
              <a:rPr lang="en-GB" altLang="en-US" sz="3200" i="1" kern="0" dirty="0" err="1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lang="en-GB" altLang="en-US" sz="3200" i="1" kern="0">
                <a:solidFill>
                  <a:srgbClr val="000000"/>
                </a:solidFill>
                <a:latin typeface="Arial"/>
                <a:cs typeface="Arial"/>
              </a:rPr>
              <a:t> superlativo</a:t>
            </a:r>
            <a:endParaRPr lang="en-GB" altLang="en-US" sz="32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i="1" kern="0" dirty="0">
                <a:solidFill>
                  <a:srgbClr val="000000"/>
                </a:solidFill>
                <a:latin typeface="Arial"/>
                <a:cs typeface="Arial"/>
              </a:rPr>
              <a:t>           </a:t>
            </a:r>
            <a:r>
              <a:rPr kumimoji="0" lang="en-GB" altLang="en-US" sz="32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</a:t>
            </a: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3A094CF-738D-BAF4-BF1B-AE7131122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88913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006600"/>
                </a:solidFill>
                <a:latin typeface="Comic Sans MS" panose="030F0702030302020204" pitchFamily="66" charset="0"/>
              </a:rPr>
              <a:t>El superlativo</a:t>
            </a:r>
            <a:endParaRPr lang="en-US" altLang="en-US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B9A10-D220-4BDF-8E6C-2120A4F216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3213" y="3141663"/>
            <a:ext cx="3240087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solidFill>
                  <a:srgbClr val="006600"/>
                </a:solidFill>
                <a:latin typeface="Comic Sans MS" pitchFamily="66" charset="0"/>
              </a:rPr>
              <a:t>       </a:t>
            </a:r>
            <a:r>
              <a:rPr lang="en-GB" altLang="en-US" b="1" dirty="0">
                <a:solidFill>
                  <a:srgbClr val="006600"/>
                </a:solidFill>
                <a:latin typeface="Comic Sans MS" pitchFamily="66" charset="0"/>
              </a:rPr>
              <a:t>el </a:t>
            </a:r>
            <a:r>
              <a:rPr lang="en-GB" altLang="en-US" b="1" dirty="0" err="1">
                <a:solidFill>
                  <a:srgbClr val="006600"/>
                </a:solidFill>
                <a:latin typeface="Comic Sans MS" pitchFamily="66" charset="0"/>
              </a:rPr>
              <a:t>más</a:t>
            </a:r>
            <a:endParaRPr lang="en-GB" altLang="en-US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006600"/>
                </a:solidFill>
                <a:latin typeface="Comic Sans MS" pitchFamily="66" charset="0"/>
              </a:rPr>
              <a:t>     el </a:t>
            </a:r>
            <a:r>
              <a:rPr lang="en-GB" altLang="en-US" b="1" dirty="0" err="1">
                <a:solidFill>
                  <a:srgbClr val="006600"/>
                </a:solidFill>
                <a:latin typeface="Comic Sans MS" pitchFamily="66" charset="0"/>
              </a:rPr>
              <a:t>menos</a:t>
            </a:r>
            <a:endParaRPr lang="en-GB" altLang="en-US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F83F-6FCE-660B-5235-CE44792F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1535113"/>
            <a:ext cx="32400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Grande.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Pequeño.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Alto.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Bajo.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Rápido.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Lento.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Antiguo.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Moderno.</a:t>
            </a:r>
            <a:endParaRPr lang="en-US" altLang="en-US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5" name="TextBox 1">
            <a:extLst>
              <a:ext uri="{FF2B5EF4-FFF2-40B4-BE49-F238E27FC236}">
                <a16:creationId xmlns:a16="http://schemas.microsoft.com/office/drawing/2014/main" id="{33616BAC-BE8A-71A4-5E06-B9330E61A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81325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(Noun)…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6" name="TextBox 1">
            <a:extLst>
              <a:ext uri="{FF2B5EF4-FFF2-40B4-BE49-F238E27FC236}">
                <a16:creationId xmlns:a16="http://schemas.microsoft.com/office/drawing/2014/main" id="{C7FE81B7-4FE5-EBCC-E319-7996044A7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782888"/>
            <a:ext cx="18002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  <a:latin typeface="Comic Sans MS" panose="030F0702030302020204" pitchFamily="66" charset="0"/>
              </a:rPr>
              <a:t>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7" name="TextBox 1">
            <a:extLst>
              <a:ext uri="{FF2B5EF4-FFF2-40B4-BE49-F238E27FC236}">
                <a16:creationId xmlns:a16="http://schemas.microsoft.com/office/drawing/2014/main" id="{7F9EFA69-849F-A4AE-3955-64FA6659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876925"/>
            <a:ext cx="518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Libro p144 - gramatica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C7884-2952-F890-A9EA-200FEEEAF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8913"/>
            <a:ext cx="4537075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Rápido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Cómodo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Caro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Limpio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Seguro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Lento.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Incómodo.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Barato.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Sucio.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2060"/>
                </a:solidFill>
                <a:latin typeface="Comic Sans MS" panose="030F0702030302020204" pitchFamily="66" charset="0"/>
              </a:rPr>
              <a:t>Peligroso.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35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1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680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388843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>
            <a:extLst>
              <a:ext uri="{FF2B5EF4-FFF2-40B4-BE49-F238E27FC236}">
                <a16:creationId xmlns:a16="http://schemas.microsoft.com/office/drawing/2014/main" id="{9A8D16EF-980D-3723-E678-F6E586A650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5037" y="-459432"/>
          <a:ext cx="7273925" cy="741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05405" imgH="7867584" progId="AcroExch.Document.DC">
                  <p:embed/>
                </p:oleObj>
              </mc:Choice>
              <mc:Fallback>
                <p:oleObj name="Acrobat Document" r:id="rId2" imgW="5505405" imgH="7867584" progId="AcroExch.Document.DC">
                  <p:embed/>
                  <p:pic>
                    <p:nvPicPr>
                      <p:cNvPr id="40962" name="Object 1">
                        <a:extLst>
                          <a:ext uri="{FF2B5EF4-FFF2-40B4-BE49-F238E27FC236}">
                            <a16:creationId xmlns:a16="http://schemas.microsoft.com/office/drawing/2014/main" id="{9A8D16EF-980D-3723-E678-F6E586A65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7" y="-459432"/>
                        <a:ext cx="7273925" cy="741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3287198-C2FC-4B1B-A1D8-21D757ED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b="1" dirty="0">
                <a:latin typeface="Bradley Hand ITC" panose="03070402050302030203" pitchFamily="66" charset="0"/>
              </a:rPr>
              <a:t>Tareas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5255FF7-EECD-4CC5-9E6F-CB8746C6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33450"/>
            <a:ext cx="8237365" cy="511175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>
              <a:solidFill>
                <a:srgbClr val="0066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  <a:defRPr/>
            </a:pP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Copia –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ejercicios</a:t>
            </a: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 1 y 2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2. Di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adónde</a:t>
            </a: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fuiste</a:t>
            </a: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el</a:t>
            </a: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 fin de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semana</a:t>
            </a: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 y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qué</a:t>
            </a:r>
            <a:r>
              <a:rPr lang="en-US" altLang="en-US" sz="24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latin typeface="Comic Sans MS" pitchFamily="66" charset="0"/>
              </a:rPr>
              <a:t>hiciste</a:t>
            </a:r>
            <a:endParaRPr lang="en-US" altLang="en-US" sz="24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5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806933E8-CEA8-41F8-A32D-196C5EB9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84" y="3933055"/>
            <a:ext cx="1967569" cy="213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BF2F97A-8FEB-81AB-CA94-A75FE54309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052513"/>
            <a:ext cx="6769100" cy="13985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Segunda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27651" name="Picture 18">
            <a:extLst>
              <a:ext uri="{FF2B5EF4-FFF2-40B4-BE49-F238E27FC236}">
                <a16:creationId xmlns:a16="http://schemas.microsoft.com/office/drawing/2014/main" id="{D53B365B-E140-72FE-5C13-B360EF23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Resultado de imagen de mapa de españa">
            <a:extLst>
              <a:ext uri="{FF2B5EF4-FFF2-40B4-BE49-F238E27FC236}">
                <a16:creationId xmlns:a16="http://schemas.microsoft.com/office/drawing/2014/main" id="{BB2A6519-08B7-CF00-04F0-8AF525C7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38735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4F7AB-B411-7044-84A7-7562D6D4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7519E10-DF04-C7CE-5D23-9471D170CF39}"/>
              </a:ext>
            </a:extLst>
          </p:cNvPr>
          <p:cNvSpPr/>
          <p:nvPr/>
        </p:nvSpPr>
        <p:spPr>
          <a:xfrm>
            <a:off x="1115616" y="0"/>
            <a:ext cx="6179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Traducir frase al español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7231EEFA-90C7-2169-3A4C-23870315EDDA}"/>
              </a:ext>
            </a:extLst>
          </p:cNvPr>
          <p:cNvSpPr/>
          <p:nvPr/>
        </p:nvSpPr>
        <p:spPr>
          <a:xfrm>
            <a:off x="611560" y="1196752"/>
            <a:ext cx="3855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My birthday is the 6</a:t>
            </a:r>
            <a:r>
              <a:rPr lang="en-GB" altLang="en-US" baseline="30000" dirty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GB" altLang="en-US" dirty="0">
                <a:solidFill>
                  <a:srgbClr val="FF0000"/>
                </a:solidFill>
                <a:latin typeface="Comic Sans MS" pitchFamily="66" charset="0"/>
              </a:rPr>
              <a:t>. of January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344820E3-3010-51E6-3B1D-D2334BAB3D4C}"/>
              </a:ext>
            </a:extLst>
          </p:cNvPr>
          <p:cNvSpPr/>
          <p:nvPr/>
        </p:nvSpPr>
        <p:spPr>
          <a:xfrm>
            <a:off x="5868144" y="1196752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_tradnl" altLang="en-US" kern="0" dirty="0">
                <a:solidFill>
                  <a:srgbClr val="0070C0"/>
                </a:solidFill>
                <a:latin typeface="Comic Sans MS" pitchFamily="66" charset="0"/>
              </a:rPr>
              <a:t>I </a:t>
            </a:r>
            <a:r>
              <a:rPr lang="es-ES_tradnl" altLang="en-US" kern="0" dirty="0" err="1">
                <a:solidFill>
                  <a:srgbClr val="0070C0"/>
                </a:solidFill>
                <a:latin typeface="Comic Sans MS" pitchFamily="66" charset="0"/>
              </a:rPr>
              <a:t>know</a:t>
            </a:r>
            <a:r>
              <a:rPr lang="es-ES_tradnl" altLang="en-US" kern="0" dirty="0">
                <a:solidFill>
                  <a:srgbClr val="0070C0"/>
                </a:solidFill>
                <a:latin typeface="Comic Sans MS" pitchFamily="66" charset="0"/>
              </a:rPr>
              <a:t> Salamanca</a:t>
            </a:r>
            <a:endParaRPr lang="en-GB" alt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1A1C471C-4106-4306-45C2-5A8AE4394D16}"/>
              </a:ext>
            </a:extLst>
          </p:cNvPr>
          <p:cNvSpPr/>
          <p:nvPr/>
        </p:nvSpPr>
        <p:spPr>
          <a:xfrm>
            <a:off x="3347864" y="1916832"/>
            <a:ext cx="289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We are Spanish students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D93D0B45-BDF6-CA75-15EE-2F1269DCB61A}"/>
              </a:ext>
            </a:extLst>
          </p:cNvPr>
          <p:cNvSpPr/>
          <p:nvPr/>
        </p:nvSpPr>
        <p:spPr>
          <a:xfrm>
            <a:off x="3491880" y="3356992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B050"/>
                </a:solidFill>
                <a:latin typeface="Comic Sans MS" pitchFamily="66" charset="0"/>
              </a:rPr>
              <a:t>I know how to play the violin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88A0B061-E966-4DC4-B15D-D8C6AF49366D}"/>
              </a:ext>
            </a:extLst>
          </p:cNvPr>
          <p:cNvSpPr/>
          <p:nvPr/>
        </p:nvSpPr>
        <p:spPr>
          <a:xfrm>
            <a:off x="395536" y="2852936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7030A0"/>
                </a:solidFill>
                <a:latin typeface="Comic Sans MS" pitchFamily="66" charset="0"/>
              </a:rPr>
              <a:t>At what time leaves the train?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808E65A8-AD9B-037C-BC06-D2C29F02D457}"/>
              </a:ext>
            </a:extLst>
          </p:cNvPr>
          <p:cNvSpPr/>
          <p:nvPr/>
        </p:nvSpPr>
        <p:spPr>
          <a:xfrm>
            <a:off x="5940152" y="2636912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¿Are </a:t>
            </a:r>
            <a:r>
              <a:rPr lang="es-ES_tradnl" altLang="en-US" kern="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you</a:t>
            </a: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altLang="en-US" kern="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going</a:t>
            </a: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altLang="en-US" kern="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by</a:t>
            </a:r>
            <a:r>
              <a:rPr lang="es-ES_tradnl" altLang="en-US" kern="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plane?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AB26921C-5EEC-E068-0EED-52CD52B62324}"/>
              </a:ext>
            </a:extLst>
          </p:cNvPr>
          <p:cNvSpPr/>
          <p:nvPr/>
        </p:nvSpPr>
        <p:spPr>
          <a:xfrm>
            <a:off x="899592" y="414908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_tradnl" altLang="en-US" kern="0" dirty="0" err="1">
                <a:solidFill>
                  <a:srgbClr val="FF00FF"/>
                </a:solidFill>
                <a:latin typeface="Comic Sans MS" pitchFamily="66" charset="0"/>
              </a:rPr>
              <a:t>They</a:t>
            </a:r>
            <a:r>
              <a:rPr lang="es-ES_tradnl" altLang="en-US" kern="0" dirty="0">
                <a:solidFill>
                  <a:srgbClr val="FF00FF"/>
                </a:solidFill>
                <a:latin typeface="Comic Sans MS" pitchFamily="66" charset="0"/>
              </a:rPr>
              <a:t> are in a </a:t>
            </a:r>
            <a:r>
              <a:rPr lang="es-ES_tradnl" altLang="en-US" kern="0" dirty="0" err="1">
                <a:solidFill>
                  <a:srgbClr val="FF00FF"/>
                </a:solidFill>
                <a:latin typeface="Comic Sans MS" pitchFamily="66" charset="0"/>
              </a:rPr>
              <a:t>hurry</a:t>
            </a:r>
            <a:endParaRPr lang="en-GB" altLang="en-US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28797A41-F501-AEE6-6512-9FBEC91825B7}"/>
              </a:ext>
            </a:extLst>
          </p:cNvPr>
          <p:cNvSpPr/>
          <p:nvPr/>
        </p:nvSpPr>
        <p:spPr>
          <a:xfrm>
            <a:off x="6156176" y="4077072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omic Sans MS" pitchFamily="66" charset="0"/>
              </a:rPr>
              <a:t>There is a good film</a:t>
            </a:r>
            <a:endParaRPr lang="es-ES_tradnl" altLang="en-US" kern="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0BD4EDE9-4EDA-0C32-64B3-5F1023D0C291}"/>
              </a:ext>
            </a:extLst>
          </p:cNvPr>
          <p:cNvSpPr/>
          <p:nvPr/>
        </p:nvSpPr>
        <p:spPr>
          <a:xfrm>
            <a:off x="2483768" y="4797152"/>
            <a:ext cx="4658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Are they all going to travel to the west?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A0B0FFD6-4F2A-3AD8-BF36-6E14D34E05BD}"/>
              </a:ext>
            </a:extLst>
          </p:cNvPr>
          <p:cNvSpPr/>
          <p:nvPr/>
        </p:nvSpPr>
        <p:spPr>
          <a:xfrm>
            <a:off x="683568" y="5373216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lang="es-ES_tradnl" altLang="en-US" kern="0" dirty="0" err="1">
                <a:solidFill>
                  <a:srgbClr val="C00000"/>
                </a:solidFill>
                <a:latin typeface="Comic Sans MS" pitchFamily="66" charset="0"/>
              </a:rPr>
              <a:t>You</a:t>
            </a:r>
            <a:r>
              <a:rPr lang="es-ES_tradnl" altLang="en-US" kern="0" dirty="0">
                <a:solidFill>
                  <a:srgbClr val="C00000"/>
                </a:solidFill>
                <a:latin typeface="Comic Sans MS" pitchFamily="66" charset="0"/>
              </a:rPr>
              <a:t> are </a:t>
            </a:r>
            <a:r>
              <a:rPr lang="es-ES_tradnl" altLang="en-US" kern="0" dirty="0" err="1">
                <a:solidFill>
                  <a:srgbClr val="C00000"/>
                </a:solidFill>
                <a:latin typeface="Comic Sans MS" pitchFamily="66" charset="0"/>
              </a:rPr>
              <a:t>very</a:t>
            </a:r>
            <a:r>
              <a:rPr lang="es-ES_tradnl" altLang="en-US" kern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altLang="en-US" kern="0" dirty="0" err="1">
                <a:solidFill>
                  <a:srgbClr val="C00000"/>
                </a:solidFill>
                <a:latin typeface="Comic Sans MS" pitchFamily="66" charset="0"/>
              </a:rPr>
              <a:t>afraid</a:t>
            </a:r>
            <a:endParaRPr lang="es-ES_tradnl" altLang="en-US" kern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646C3EF6-6F17-F478-1241-0FD02D9B3951}"/>
              </a:ext>
            </a:extLst>
          </p:cNvPr>
          <p:cNvSpPr txBox="1"/>
          <p:nvPr/>
        </p:nvSpPr>
        <p:spPr>
          <a:xfrm>
            <a:off x="5550533" y="5517232"/>
            <a:ext cx="298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 am interested in history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C75F03D6-F361-3F59-70EA-A75AD1ACBD5C}"/>
              </a:ext>
            </a:extLst>
          </p:cNvPr>
          <p:cNvSpPr txBox="1"/>
          <p:nvPr/>
        </p:nvSpPr>
        <p:spPr>
          <a:xfrm>
            <a:off x="2787898" y="5818169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Who is the fastest?</a:t>
            </a:r>
            <a:endParaRPr lang="es-ES" dirty="0"/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89F1D7F1-3D44-3E0E-EE2E-852DE8DBB7B8}"/>
              </a:ext>
            </a:extLst>
          </p:cNvPr>
          <p:cNvSpPr/>
          <p:nvPr/>
        </p:nvSpPr>
        <p:spPr>
          <a:xfrm>
            <a:off x="971600" y="1556792"/>
            <a:ext cx="35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Mi cumplea</a:t>
            </a:r>
            <a:r>
              <a:rPr 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ños es el 6 de enero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74A2150C-2EFC-34BF-9453-3FAEB35875C7}"/>
              </a:ext>
            </a:extLst>
          </p:cNvPr>
          <p:cNvSpPr/>
          <p:nvPr/>
        </p:nvSpPr>
        <p:spPr>
          <a:xfrm>
            <a:off x="6084168" y="1556792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Conozco Salamanca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CE3E7EFD-9D50-2659-2066-3432E4F3E3B6}"/>
              </a:ext>
            </a:extLst>
          </p:cNvPr>
          <p:cNvSpPr/>
          <p:nvPr/>
        </p:nvSpPr>
        <p:spPr>
          <a:xfrm>
            <a:off x="3347864" y="2276872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Somos estudiantes espa</a:t>
            </a:r>
            <a:r>
              <a:rPr lang="es-ES" dirty="0">
                <a:solidFill>
                  <a:srgbClr val="002060"/>
                </a:solidFill>
                <a:latin typeface="Comic Sans MS" panose="030F0702030302020204" pitchFamily="66" charset="0"/>
              </a:rPr>
              <a:t>ñoles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8B6CA5EB-3BD1-7931-2341-501909DD9145}"/>
              </a:ext>
            </a:extLst>
          </p:cNvPr>
          <p:cNvSpPr/>
          <p:nvPr/>
        </p:nvSpPr>
        <p:spPr>
          <a:xfrm>
            <a:off x="621389" y="3212976"/>
            <a:ext cx="276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7030A0"/>
                </a:solidFill>
              </a:rPr>
              <a:t>¿A qué hora sale el tren?</a:t>
            </a: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0813E4A5-E405-5AD8-3DAC-A453FAB081E4}"/>
              </a:ext>
            </a:extLst>
          </p:cNvPr>
          <p:cNvSpPr/>
          <p:nvPr/>
        </p:nvSpPr>
        <p:spPr>
          <a:xfrm>
            <a:off x="6444208" y="2996952"/>
            <a:ext cx="177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¿Vas en avión?</a:t>
            </a: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EED951E9-803E-C2FB-0F89-7744904394C1}"/>
              </a:ext>
            </a:extLst>
          </p:cNvPr>
          <p:cNvSpPr/>
          <p:nvPr/>
        </p:nvSpPr>
        <p:spPr>
          <a:xfrm>
            <a:off x="3563888" y="364502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Sé tocar el violín</a:t>
            </a:r>
          </a:p>
        </p:txBody>
      </p:sp>
      <p:sp>
        <p:nvSpPr>
          <p:cNvPr id="21" name="20 Rectángulo">
            <a:extLst>
              <a:ext uri="{FF2B5EF4-FFF2-40B4-BE49-F238E27FC236}">
                <a16:creationId xmlns:a16="http://schemas.microsoft.com/office/drawing/2014/main" id="{FFBB5DA8-D525-6487-2EBA-E50ED6B78330}"/>
              </a:ext>
            </a:extLst>
          </p:cNvPr>
          <p:cNvSpPr/>
          <p:nvPr/>
        </p:nvSpPr>
        <p:spPr>
          <a:xfrm>
            <a:off x="972547" y="4522292"/>
            <a:ext cx="14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FF"/>
                </a:solidFill>
              </a:rPr>
              <a:t>Tienen prisa</a:t>
            </a:r>
          </a:p>
        </p:txBody>
      </p:sp>
      <p:sp>
        <p:nvSpPr>
          <p:cNvPr id="22" name="21 Rectángulo">
            <a:extLst>
              <a:ext uri="{FF2B5EF4-FFF2-40B4-BE49-F238E27FC236}">
                <a16:creationId xmlns:a16="http://schemas.microsoft.com/office/drawing/2014/main" id="{7AC1421E-F555-3673-A4C6-3D4A7210B44B}"/>
              </a:ext>
            </a:extLst>
          </p:cNvPr>
          <p:cNvSpPr/>
          <p:nvPr/>
        </p:nvSpPr>
        <p:spPr>
          <a:xfrm>
            <a:off x="6084168" y="4365104"/>
            <a:ext cx="2370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Hay una buena película</a:t>
            </a:r>
          </a:p>
        </p:txBody>
      </p:sp>
      <p:sp>
        <p:nvSpPr>
          <p:cNvPr id="23" name="22 Rectángulo">
            <a:extLst>
              <a:ext uri="{FF2B5EF4-FFF2-40B4-BE49-F238E27FC236}">
                <a16:creationId xmlns:a16="http://schemas.microsoft.com/office/drawing/2014/main" id="{84AAD010-6864-FA8A-721E-27B2DE208C27}"/>
              </a:ext>
            </a:extLst>
          </p:cNvPr>
          <p:cNvSpPr/>
          <p:nvPr/>
        </p:nvSpPr>
        <p:spPr>
          <a:xfrm>
            <a:off x="3131840" y="5085184"/>
            <a:ext cx="3219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¿Van a viajar todos al oeste ?</a:t>
            </a:r>
          </a:p>
        </p:txBody>
      </p:sp>
      <p:sp>
        <p:nvSpPr>
          <p:cNvPr id="24" name="23 Rectángulo">
            <a:extLst>
              <a:ext uri="{FF2B5EF4-FFF2-40B4-BE49-F238E27FC236}">
                <a16:creationId xmlns:a16="http://schemas.microsoft.com/office/drawing/2014/main" id="{9330BB7C-5ECD-F0D8-1072-9CCE99ED4ED3}"/>
              </a:ext>
            </a:extLst>
          </p:cNvPr>
          <p:cNvSpPr/>
          <p:nvPr/>
        </p:nvSpPr>
        <p:spPr>
          <a:xfrm>
            <a:off x="611560" y="5733256"/>
            <a:ext cx="23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Tienes mucho miedo</a:t>
            </a:r>
          </a:p>
        </p:txBody>
      </p:sp>
      <p:sp>
        <p:nvSpPr>
          <p:cNvPr id="25" name="24 Rectángulo">
            <a:extLst>
              <a:ext uri="{FF2B5EF4-FFF2-40B4-BE49-F238E27FC236}">
                <a16:creationId xmlns:a16="http://schemas.microsoft.com/office/drawing/2014/main" id="{51554F29-CBAE-BF2C-46B4-4DFAD6C85BDF}"/>
              </a:ext>
            </a:extLst>
          </p:cNvPr>
          <p:cNvSpPr/>
          <p:nvPr/>
        </p:nvSpPr>
        <p:spPr>
          <a:xfrm>
            <a:off x="5757037" y="574254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Me interesa la historia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F2F097B0-459D-2BD3-E8EC-67AA60B5E2CF}"/>
              </a:ext>
            </a:extLst>
          </p:cNvPr>
          <p:cNvSpPr/>
          <p:nvPr/>
        </p:nvSpPr>
        <p:spPr>
          <a:xfrm>
            <a:off x="2843808" y="616530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¿Quién es el más rápido?</a:t>
            </a:r>
          </a:p>
        </p:txBody>
      </p:sp>
      <p:pic>
        <p:nvPicPr>
          <p:cNvPr id="27" name="Picture 2" descr="Resultado de imagen de hablar&quot;">
            <a:extLst>
              <a:ext uri="{FF2B5EF4-FFF2-40B4-BE49-F238E27FC236}">
                <a16:creationId xmlns:a16="http://schemas.microsoft.com/office/drawing/2014/main" id="{B58B8D02-5B96-CAD4-3C79-B6CC2C02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88640"/>
            <a:ext cx="819472" cy="819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6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065A-BCB5-3087-8330-61DC7A39D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79490B51-6573-4843-1C90-10BEC4DCD6D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95536" y="1186769"/>
            <a:ext cx="4519612" cy="5000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58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Rápido</a:t>
            </a:r>
            <a:endParaRPr lang="en-GB" altLang="en-US" sz="58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8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Cómodo</a:t>
            </a:r>
            <a:endParaRPr lang="en-GB" altLang="en-US" sz="58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Caro</a:t>
            </a:r>
            <a:endParaRPr lang="en-GB" altLang="en-US" sz="58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8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Limpio</a:t>
            </a:r>
            <a:endParaRPr lang="en-GB" altLang="en-US" sz="58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Seguro</a:t>
            </a:r>
            <a:endParaRPr lang="en-GB" altLang="en-US" sz="58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endParaRPr lang="en-GB" altLang="en-US" sz="6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1821DA82-E5B1-F14A-6FCA-5181468C696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29125" y="1186769"/>
            <a:ext cx="4714875" cy="53990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5800" dirty="0">
                <a:solidFill>
                  <a:srgbClr val="006600"/>
                </a:solidFill>
                <a:latin typeface="Comic Sans MS" panose="030F0702030302020204" pitchFamily="66" charset="0"/>
              </a:rPr>
              <a:t>Lento</a:t>
            </a:r>
          </a:p>
          <a:p>
            <a:pPr eaLnBrk="1" hangingPunct="1"/>
            <a:r>
              <a:rPr lang="en-US" altLang="en-US" sz="5800" dirty="0">
                <a:solidFill>
                  <a:srgbClr val="993300"/>
                </a:solidFill>
                <a:latin typeface="Comic Sans MS" panose="030F0702030302020204" pitchFamily="66" charset="0"/>
              </a:rPr>
              <a:t>In</a:t>
            </a:r>
            <a:r>
              <a:rPr lang="en-GB" altLang="en-US" sz="58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cómodo</a:t>
            </a:r>
            <a:r>
              <a:rPr lang="en-US" altLang="en-US" sz="5800" dirty="0"/>
              <a:t> </a:t>
            </a:r>
            <a:endParaRPr lang="en-GB" altLang="en-US" sz="58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5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Barato</a:t>
            </a:r>
            <a:endParaRPr lang="en-US" altLang="en-US" sz="58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8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Sucio</a:t>
            </a:r>
            <a:endParaRPr lang="en-GB" altLang="en-US" sz="58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5800" dirty="0">
                <a:solidFill>
                  <a:srgbClr val="993300"/>
                </a:solidFill>
                <a:latin typeface="Comic Sans MS" panose="030F0702030302020204" pitchFamily="66" charset="0"/>
              </a:rPr>
              <a:t>In</a:t>
            </a:r>
            <a:r>
              <a:rPr lang="en-GB" altLang="en-US" sz="5800" b="1" dirty="0" err="1">
                <a:solidFill>
                  <a:srgbClr val="663300"/>
                </a:solidFill>
                <a:latin typeface="Comic Sans MS" panose="030F0702030302020204" pitchFamily="66" charset="0"/>
              </a:rPr>
              <a:t>seguro</a:t>
            </a:r>
            <a:endParaRPr lang="en-GB" altLang="en-US" sz="5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882F6D-DBBF-4550-8246-46B85FB3DE0B}"/>
              </a:ext>
            </a:extLst>
          </p:cNvPr>
          <p:cNvSpPr txBox="1"/>
          <p:nvPr/>
        </p:nvSpPr>
        <p:spPr>
          <a:xfrm>
            <a:off x="395536" y="18864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/>
              <a:t>Cuál</a:t>
            </a:r>
            <a:r>
              <a:rPr lang="en-GB" sz="4000" dirty="0"/>
              <a:t> es el </a:t>
            </a:r>
            <a:r>
              <a:rPr lang="en-GB" sz="4000" dirty="0" err="1"/>
              <a:t>opuesto</a:t>
            </a:r>
            <a:r>
              <a:rPr lang="en-GB" sz="4000" dirty="0"/>
              <a:t> de…?</a:t>
            </a:r>
          </a:p>
        </p:txBody>
      </p:sp>
    </p:spTree>
    <p:extLst>
      <p:ext uri="{BB962C8B-B14F-4D97-AF65-F5344CB8AC3E}">
        <p14:creationId xmlns:p14="http://schemas.microsoft.com/office/powerpoint/2010/main" val="22793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4305CDF0-533E-466D-94C1-9DDC697D762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752" y="928687"/>
            <a:ext cx="9036496" cy="5000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Cuántos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billetes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Adónde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Cuándo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ir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¿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Quiere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ida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 y </a:t>
            </a:r>
            <a:r>
              <a:rPr lang="en-GB" altLang="en-US" sz="45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vuelta</a:t>
            </a:r>
            <a:r>
              <a:rPr lang="en-GB" altLang="en-US" sz="4500" dirty="0">
                <a:solidFill>
                  <a:srgbClr val="663300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/>
            <a:endParaRPr lang="en-GB" altLang="en-US" sz="45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GB" altLang="en-US" sz="5800" dirty="0">
                <a:solidFill>
                  <a:srgbClr val="336600"/>
                </a:solidFill>
                <a:latin typeface="Comic Sans MS" panose="030F0702030302020204" pitchFamily="66" charset="0"/>
              </a:rPr>
              <a:t>14:15, 17, 45, 12:20, 79</a:t>
            </a:r>
          </a:p>
          <a:p>
            <a:pPr marL="0" indent="0" eaLnBrk="1" hangingPunct="1">
              <a:buNone/>
            </a:pPr>
            <a:endParaRPr lang="en-GB" altLang="en-US" sz="6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027D4-E205-9B26-2B1B-FFCB82026516}"/>
              </a:ext>
            </a:extLst>
          </p:cNvPr>
          <p:cNvSpPr txBox="1"/>
          <p:nvPr/>
        </p:nvSpPr>
        <p:spPr>
          <a:xfrm>
            <a:off x="971600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Comic Sans MS" panose="030F0702030302020204" pitchFamily="66" charset="0"/>
              </a:rPr>
              <a:t>Dictado</a:t>
            </a:r>
            <a:r>
              <a:rPr lang="en-GB" sz="3600" dirty="0">
                <a:latin typeface="Comic Sans MS" panose="030F0702030302020204" pitchFamily="66" charset="0"/>
              </a:rPr>
              <a:t> 4 </a:t>
            </a:r>
            <a:r>
              <a:rPr lang="en-GB" sz="3600" dirty="0" err="1">
                <a:latin typeface="Comic Sans MS" panose="030F0702030302020204" pitchFamily="66" charset="0"/>
              </a:rPr>
              <a:t>oraciones</a:t>
            </a:r>
            <a:r>
              <a:rPr lang="en-GB" sz="3600" dirty="0">
                <a:latin typeface="Comic Sans MS" panose="030F0702030302020204" pitchFamily="66" charset="0"/>
              </a:rPr>
              <a:t> y 5 </a:t>
            </a:r>
            <a:r>
              <a:rPr lang="en-GB" sz="3600" dirty="0" err="1">
                <a:latin typeface="Comic Sans MS" panose="030F0702030302020204" pitchFamily="66" charset="0"/>
              </a:rPr>
              <a:t>números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C1DB01A-2509-D173-0DE3-2CDB75AA8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863" y="1433512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El </a:t>
            </a:r>
            <a:r>
              <a:rPr lang="en-GB" altLang="en-US" sz="3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comparativo</a:t>
            </a:r>
            <a:endParaRPr lang="en-US" altLang="en-US" sz="3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1BA38-AB33-45A2-AAEB-95BBDC8CED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20900" y="3141663"/>
            <a:ext cx="2447925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altLang="en-US">
                <a:latin typeface="Comic Sans MS" pitchFamily="66" charset="0"/>
              </a:rPr>
              <a:t>   es </a:t>
            </a:r>
            <a:r>
              <a:rPr lang="en-GB" altLang="en-US">
                <a:solidFill>
                  <a:srgbClr val="006600"/>
                </a:solidFill>
                <a:latin typeface="Comic Sans MS" pitchFamily="66" charset="0"/>
              </a:rPr>
              <a:t>más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1AC5-0370-3DC9-45CE-A598906E9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141663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2060"/>
                </a:solidFill>
                <a:latin typeface="Comic Sans MS" panose="030F0702030302020204" pitchFamily="66" charset="0"/>
              </a:rPr>
              <a:t>grande</a:t>
            </a:r>
          </a:p>
        </p:txBody>
      </p:sp>
      <p:sp>
        <p:nvSpPr>
          <p:cNvPr id="31749" name="TextBox 1">
            <a:extLst>
              <a:ext uri="{FF2B5EF4-FFF2-40B4-BE49-F238E27FC236}">
                <a16:creationId xmlns:a16="http://schemas.microsoft.com/office/drawing/2014/main" id="{E9EC3DEA-9834-BAC1-EDA4-C259A7607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71775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3AA63-5B5E-44F6-9E8A-5E06C1D7C2FA}"/>
              </a:ext>
            </a:extLst>
          </p:cNvPr>
          <p:cNvSpPr txBox="1"/>
          <p:nvPr/>
        </p:nvSpPr>
        <p:spPr>
          <a:xfrm>
            <a:off x="5580063" y="3125788"/>
            <a:ext cx="16557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kern="0" dirty="0">
                <a:solidFill>
                  <a:srgbClr val="006600"/>
                </a:solidFill>
              </a:rPr>
              <a:t>que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51" name="TextBox 1">
            <a:extLst>
              <a:ext uri="{FF2B5EF4-FFF2-40B4-BE49-F238E27FC236}">
                <a16:creationId xmlns:a16="http://schemas.microsoft.com/office/drawing/2014/main" id="{8B8D4C51-977F-29DF-217F-A5047576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2636838"/>
            <a:ext cx="1800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52" name="Picture 7" descr="wet mouse by aidaivars - A wet mouse.">
            <a:extLst>
              <a:ext uri="{FF2B5EF4-FFF2-40B4-BE49-F238E27FC236}">
                <a16:creationId xmlns:a16="http://schemas.microsoft.com/office/drawing/2014/main" id="{483968B2-60A0-9F39-E770-502096D5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305175"/>
            <a:ext cx="7747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5">
            <a:extLst>
              <a:ext uri="{FF2B5EF4-FFF2-40B4-BE49-F238E27FC236}">
                <a16:creationId xmlns:a16="http://schemas.microsoft.com/office/drawing/2014/main" id="{D76C7463-BB7A-CDF3-5076-1902BDFB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771775"/>
            <a:ext cx="17843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7F454C-DA84-D98F-BECB-E0D8C55FBFE8}"/>
              </a:ext>
            </a:extLst>
          </p:cNvPr>
          <p:cNvSpPr txBox="1">
            <a:spLocks/>
          </p:cNvSpPr>
          <p:nvPr/>
        </p:nvSpPr>
        <p:spPr bwMode="auto">
          <a:xfrm>
            <a:off x="654240" y="59082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defTabSz="685800" eaLnBrk="1" hangingPunct="1">
              <a:lnSpc>
                <a:spcPct val="90000"/>
              </a:lnSpc>
              <a:spcBef>
                <a:spcPts val="750"/>
              </a:spcBef>
              <a:defRPr/>
            </a:pPr>
            <a:r>
              <a:rPr lang="en-GB" altLang="en-US" sz="4000" i="1" kern="1200" dirty="0" err="1">
                <a:solidFill>
                  <a:srgbClr val="336600"/>
                </a:solidFill>
                <a:latin typeface="Comic Sans MS" panose="030F0702030302020204" pitchFamily="66" charset="0"/>
                <a:ea typeface="+mn-ea"/>
                <a:cs typeface="+mn-cs"/>
              </a:rPr>
              <a:t>Comparativos</a:t>
            </a:r>
            <a:br>
              <a:rPr lang="en-GB" altLang="en-US" sz="4000" i="1" kern="12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altLang="en-US" sz="4000" i="1" kern="12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y</a:t>
            </a:r>
            <a:r>
              <a:rPr lang="en-GB" altLang="en-US" sz="4000" i="1" kern="12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br>
              <a:rPr lang="en-GB" altLang="en-US" sz="4000" i="1" kern="12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altLang="en-US" sz="4000" i="1" kern="1200" dirty="0" err="1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  <a:t>superlativos</a:t>
            </a:r>
            <a:br>
              <a:rPr lang="en-GB" altLang="en-US" sz="2400" i="1" kern="1200" dirty="0">
                <a:solidFill>
                  <a:srgbClr val="00206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endParaRPr lang="en-US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4A56-2479-BF78-A5B4-4F2967931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3" y="1563688"/>
            <a:ext cx="4102100" cy="1470025"/>
          </a:xfrm>
        </p:spPr>
        <p:txBody>
          <a:bodyPr>
            <a:normAutofit fontScale="90000"/>
          </a:bodyPr>
          <a:lstStyle/>
          <a:p>
            <a:r>
              <a:rPr lang="en-GB" altLang="en-US" sz="5400">
                <a:latin typeface="Comic Sans MS" panose="030F0702030302020204" pitchFamily="66" charset="0"/>
              </a:rPr>
              <a:t>El </a:t>
            </a: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>
                <a:latin typeface="Comic Sans MS" panose="030F0702030302020204" pitchFamily="66" charset="0"/>
              </a:rPr>
            </a:br>
            <a:r>
              <a:rPr lang="en-GB" altLang="en-US" sz="6000">
                <a:latin typeface="Comic Sans MS" panose="030F0702030302020204" pitchFamily="66" charset="0"/>
              </a:rPr>
              <a:t> </a:t>
            </a:r>
            <a:endParaRPr lang="en-US" altLang="en-US" sz="600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13752-1734-1370-2BAE-DE824B35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0"/>
            <a:ext cx="15128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61705-F839-4199-5DCF-20D91C41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328863"/>
            <a:ext cx="32686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3382BC-A6E9-4E4A-BD68-8EA3F8BE2911}"/>
              </a:ext>
            </a:extLst>
          </p:cNvPr>
          <p:cNvSpPr/>
          <p:nvPr/>
        </p:nvSpPr>
        <p:spPr>
          <a:xfrm>
            <a:off x="671513" y="2606675"/>
            <a:ext cx="3949700" cy="193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dirty="0"/>
              <a:t>cuesta</a:t>
            </a:r>
            <a:endParaRPr lang="en-GB" sz="6000" dirty="0">
              <a:solidFill>
                <a:srgbClr val="8064A2">
                  <a:lumMod val="50000"/>
                </a:srgbClr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en-GB" sz="6000" dirty="0" err="1">
                <a:solidFill>
                  <a:srgbClr val="8064A2">
                    <a:lumMod val="50000"/>
                  </a:srgbClr>
                </a:solidFill>
                <a:ea typeface="+mj-ea"/>
                <a:cs typeface="+mj-cs"/>
              </a:rPr>
              <a:t>más</a:t>
            </a:r>
            <a:r>
              <a:rPr lang="en-GB" sz="6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GB" sz="6000" b="1" dirty="0">
                <a:solidFill>
                  <a:srgbClr val="006600"/>
                </a:solidFill>
                <a:ea typeface="+mj-ea"/>
                <a:cs typeface="+mj-cs"/>
              </a:rPr>
              <a:t>que </a:t>
            </a:r>
            <a:r>
              <a:rPr lang="en-GB" sz="6000" dirty="0"/>
              <a:t>la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5276-1BE4-01B0-F196-F06BD883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3" y="1563688"/>
            <a:ext cx="4102100" cy="1470025"/>
          </a:xfrm>
        </p:spPr>
        <p:txBody>
          <a:bodyPr>
            <a:normAutofit fontScale="90000"/>
          </a:bodyPr>
          <a:lstStyle/>
          <a:p>
            <a:r>
              <a:rPr lang="en-GB" altLang="en-US" sz="5400">
                <a:latin typeface="Comic Sans MS" panose="030F0702030302020204" pitchFamily="66" charset="0"/>
              </a:rPr>
              <a:t>La </a:t>
            </a: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>
                <a:latin typeface="Comic Sans MS" panose="030F0702030302020204" pitchFamily="66" charset="0"/>
              </a:rPr>
            </a:br>
            <a:r>
              <a:rPr lang="en-GB" altLang="en-US" sz="6000">
                <a:latin typeface="Comic Sans MS" panose="030F0702030302020204" pitchFamily="66" charset="0"/>
              </a:rPr>
              <a:t> </a:t>
            </a:r>
            <a:endParaRPr lang="en-US" altLang="en-US" sz="600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A7631-2EE9-0F2E-DE4F-8E9967FB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33713"/>
            <a:ext cx="15113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0D7641-03B1-3D34-FB2E-B9F5F9B1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268288"/>
            <a:ext cx="326866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6080EC-4119-4D9B-B7B8-C7B51259E7E9}"/>
              </a:ext>
            </a:extLst>
          </p:cNvPr>
          <p:cNvSpPr/>
          <p:nvPr/>
        </p:nvSpPr>
        <p:spPr>
          <a:xfrm>
            <a:off x="671513" y="2606675"/>
            <a:ext cx="4810125" cy="193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dirty="0"/>
              <a:t>cuesta</a:t>
            </a:r>
            <a:endParaRPr lang="en-GB" sz="6000" dirty="0">
              <a:solidFill>
                <a:srgbClr val="8064A2">
                  <a:lumMod val="50000"/>
                </a:srgbClr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en-GB" sz="6000" dirty="0" err="1">
                <a:solidFill>
                  <a:srgbClr val="8064A2">
                    <a:lumMod val="50000"/>
                  </a:srgbClr>
                </a:solidFill>
                <a:ea typeface="+mj-ea"/>
                <a:cs typeface="+mj-cs"/>
              </a:rPr>
              <a:t>menos</a:t>
            </a:r>
            <a:r>
              <a:rPr lang="en-GB" sz="6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GB" sz="6000" b="1" dirty="0">
                <a:solidFill>
                  <a:srgbClr val="006600"/>
                </a:solidFill>
                <a:ea typeface="+mj-ea"/>
                <a:cs typeface="+mj-cs"/>
              </a:rPr>
              <a:t>que </a:t>
            </a:r>
            <a:r>
              <a:rPr lang="en-GB" sz="6000" dirty="0"/>
              <a:t>el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7A4-C79F-A7AC-0476-D973147CB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6381750"/>
            <a:ext cx="4102100" cy="1470025"/>
          </a:xfrm>
        </p:spPr>
        <p:txBody>
          <a:bodyPr>
            <a:normAutofit fontScale="90000"/>
          </a:bodyPr>
          <a:lstStyle/>
          <a:p>
            <a:r>
              <a:rPr lang="en-GB" altLang="en-US" sz="5400">
                <a:latin typeface="Comic Sans MS" panose="030F0702030302020204" pitchFamily="66" charset="0"/>
              </a:rPr>
              <a:t> </a:t>
            </a: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>
                <a:latin typeface="Comic Sans MS" panose="030F0702030302020204" pitchFamily="66" charset="0"/>
              </a:rPr>
            </a:br>
            <a:r>
              <a:rPr lang="en-GB" altLang="en-US" sz="6000">
                <a:latin typeface="Comic Sans MS" panose="030F0702030302020204" pitchFamily="66" charset="0"/>
              </a:rPr>
              <a:t> </a:t>
            </a:r>
            <a:endParaRPr lang="en-US" altLang="en-US" sz="60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3382BC-A6E9-4E4A-BD68-8EA3F8BE2911}"/>
              </a:ext>
            </a:extLst>
          </p:cNvPr>
          <p:cNvSpPr/>
          <p:nvPr/>
        </p:nvSpPr>
        <p:spPr>
          <a:xfrm>
            <a:off x="755650" y="188913"/>
            <a:ext cx="80391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6000" dirty="0">
              <a:solidFill>
                <a:srgbClr val="8064A2">
                  <a:lumMod val="50000"/>
                </a:srgbClr>
              </a:solidFill>
              <a:ea typeface="+mj-ea"/>
              <a:cs typeface="+mj-cs"/>
            </a:endParaRPr>
          </a:p>
          <a:p>
            <a:pPr>
              <a:defRPr/>
            </a:pPr>
            <a:r>
              <a:rPr lang="en-GB" sz="6000" dirty="0">
                <a:solidFill>
                  <a:srgbClr val="8064A2">
                    <a:lumMod val="50000"/>
                  </a:srgbClr>
                </a:solidFill>
                <a:ea typeface="+mj-ea"/>
                <a:cs typeface="+mj-cs"/>
              </a:rPr>
              <a:t>- Más    </a:t>
            </a:r>
            <a:r>
              <a:rPr lang="en-GB" sz="4000" dirty="0">
                <a:solidFill>
                  <a:srgbClr val="C00000"/>
                </a:solidFill>
                <a:ea typeface="+mj-ea"/>
                <a:cs typeface="+mj-cs"/>
              </a:rPr>
              <a:t>(</a:t>
            </a:r>
            <a:r>
              <a:rPr lang="en-GB" sz="4000" dirty="0" err="1">
                <a:solidFill>
                  <a:srgbClr val="C00000"/>
                </a:solidFill>
                <a:ea typeface="+mj-ea"/>
                <a:cs typeface="+mj-cs"/>
              </a:rPr>
              <a:t>adjetivo</a:t>
            </a:r>
            <a:r>
              <a:rPr lang="en-GB" sz="4000" dirty="0">
                <a:solidFill>
                  <a:srgbClr val="C00000"/>
                </a:solidFill>
                <a:ea typeface="+mj-ea"/>
                <a:cs typeface="+mj-cs"/>
              </a:rPr>
              <a:t>)  </a:t>
            </a:r>
            <a:r>
              <a:rPr lang="en-GB" sz="6000" b="1" dirty="0">
                <a:solidFill>
                  <a:srgbClr val="006600"/>
                </a:solidFill>
                <a:ea typeface="+mj-ea"/>
                <a:cs typeface="+mj-cs"/>
              </a:rPr>
              <a:t>que </a:t>
            </a:r>
          </a:p>
          <a:p>
            <a:pPr>
              <a:defRPr/>
            </a:pPr>
            <a:r>
              <a:rPr lang="en-GB" sz="6000" dirty="0"/>
              <a:t>- </a:t>
            </a:r>
            <a:r>
              <a:rPr lang="en-GB" sz="6000" dirty="0" err="1"/>
              <a:t>Menos</a:t>
            </a:r>
            <a:r>
              <a:rPr lang="en-GB" sz="6000" dirty="0"/>
              <a:t> </a:t>
            </a:r>
            <a:r>
              <a:rPr lang="en-GB" sz="4000" dirty="0">
                <a:solidFill>
                  <a:srgbClr val="C00000"/>
                </a:solidFill>
              </a:rPr>
              <a:t>(</a:t>
            </a:r>
            <a:r>
              <a:rPr lang="en-GB" sz="4000" dirty="0" err="1">
                <a:solidFill>
                  <a:srgbClr val="C00000"/>
                </a:solidFill>
              </a:rPr>
              <a:t>adjetivo</a:t>
            </a:r>
            <a:r>
              <a:rPr lang="en-GB" sz="4000" dirty="0">
                <a:solidFill>
                  <a:srgbClr val="C00000"/>
                </a:solidFill>
              </a:rPr>
              <a:t>)  </a:t>
            </a:r>
            <a:r>
              <a:rPr lang="en-GB" sz="6000" b="1" dirty="0">
                <a:solidFill>
                  <a:srgbClr val="006600"/>
                </a:solidFill>
              </a:rPr>
              <a:t>que</a:t>
            </a:r>
          </a:p>
          <a:p>
            <a:pPr>
              <a:defRPr/>
            </a:pPr>
            <a:endParaRPr lang="en-GB" sz="6000" b="1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GB" sz="6000" b="1" dirty="0">
                <a:solidFill>
                  <a:srgbClr val="006600"/>
                </a:solidFill>
              </a:rPr>
              <a:t>- </a:t>
            </a:r>
            <a:r>
              <a:rPr lang="en-GB" sz="6000" b="1" dirty="0">
                <a:solidFill>
                  <a:srgbClr val="002060"/>
                </a:solidFill>
              </a:rPr>
              <a:t>Tan </a:t>
            </a:r>
            <a:r>
              <a:rPr lang="en-GB" sz="4000" dirty="0">
                <a:solidFill>
                  <a:srgbClr val="C00000"/>
                </a:solidFill>
              </a:rPr>
              <a:t>(</a:t>
            </a:r>
            <a:r>
              <a:rPr lang="en-GB" sz="4000" dirty="0" err="1">
                <a:solidFill>
                  <a:srgbClr val="C00000"/>
                </a:solidFill>
              </a:rPr>
              <a:t>adjetivo</a:t>
            </a:r>
            <a:r>
              <a:rPr lang="en-GB" sz="4000" dirty="0">
                <a:solidFill>
                  <a:srgbClr val="C00000"/>
                </a:solidFill>
              </a:rPr>
              <a:t>) </a:t>
            </a:r>
            <a:r>
              <a:rPr lang="en-GB" sz="6000" b="1" dirty="0" err="1">
                <a:solidFill>
                  <a:srgbClr val="002060"/>
                </a:solidFill>
              </a:rPr>
              <a:t>como</a:t>
            </a:r>
            <a:endParaRPr lang="en-GB" sz="6000" b="1" dirty="0">
              <a:solidFill>
                <a:srgbClr val="006600"/>
              </a:solidFill>
            </a:endParaRPr>
          </a:p>
          <a:p>
            <a:pPr marL="857250" indent="-857250">
              <a:buFontTx/>
              <a:buChar char="-"/>
              <a:defRPr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Bradley Hand ITC</vt:lpstr>
      <vt:lpstr>Calibri</vt:lpstr>
      <vt:lpstr>Comic Sans MS</vt:lpstr>
      <vt:lpstr>Tema de Office</vt:lpstr>
      <vt:lpstr>4_Default Design</vt:lpstr>
      <vt:lpstr>Acrobat Document</vt:lpstr>
      <vt:lpstr>PowerPoint Presentation</vt:lpstr>
      <vt:lpstr>Segunda semana</vt:lpstr>
      <vt:lpstr>PowerPoint Presentation</vt:lpstr>
      <vt:lpstr>PowerPoint Presentation</vt:lpstr>
      <vt:lpstr>PowerPoint Presentation</vt:lpstr>
      <vt:lpstr>El comparativo</vt:lpstr>
      <vt:lpstr>El     </vt:lpstr>
      <vt:lpstr>La     </vt:lpstr>
      <vt:lpstr>     </vt:lpstr>
      <vt:lpstr>El superlativo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162</cp:revision>
  <dcterms:created xsi:type="dcterms:W3CDTF">2020-05-05T11:10:15Z</dcterms:created>
  <dcterms:modified xsi:type="dcterms:W3CDTF">2025-09-25T19:07:37Z</dcterms:modified>
</cp:coreProperties>
</file>