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56" r:id="rId3"/>
    <p:sldMasterId id="2147483768" r:id="rId4"/>
  </p:sldMasterIdLst>
  <p:sldIdLst>
    <p:sldId id="259" r:id="rId5"/>
    <p:sldId id="974" r:id="rId6"/>
    <p:sldId id="1820" r:id="rId7"/>
    <p:sldId id="1548" r:id="rId8"/>
    <p:sldId id="472" r:id="rId9"/>
    <p:sldId id="1494" r:id="rId10"/>
    <p:sldId id="262" r:id="rId11"/>
    <p:sldId id="1828" r:id="rId12"/>
    <p:sldId id="1527" r:id="rId13"/>
    <p:sldId id="1532" r:id="rId14"/>
    <p:sldId id="257" r:id="rId15"/>
    <p:sldId id="180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0099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69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AAC-62B7-553E-8804-9E2D9AB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795F-F842-31BC-3066-6195C643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E453-A5EB-4EEF-5934-48BC4F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2107-ACD5-473C-B100-90A3AC443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BEC3-7FA4-CB11-1E07-ACA26BC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4583-3EFD-0B1F-98E3-894CE23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2536-4B44-EB6A-44F5-64BC7A1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29BF-AA9C-46AD-A98E-8D43DE76D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64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1D4B-0488-CD55-526F-48E4B502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074-3016-70B4-60BE-9497AF3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DBC0-DFA8-DFBE-300F-0B8A43F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42CE-DDCB-41F4-BBDA-8494C3668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2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4CCA-923A-E8C3-0EC8-4D01555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42A3F6-836D-3CB0-BE8D-286F047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EF65F-E148-09C8-7EAB-BD06ED3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A0D6-21A6-4E50-944F-5D164312C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15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2CE9FB-2051-FF9E-88AD-8658CE0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3048E-6A6F-5E37-4551-3735DBD4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406FD-CFBF-2210-428B-7AE783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4F6-E58B-4ABE-84D1-85EBD930F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9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3329E8-A9CA-4B49-5998-E721161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AB3BE-13A5-540B-C975-7C24999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6F5524-7B44-CEFF-A71B-56B9F31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F3F6-B433-4AEC-9177-0CD4DB1C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70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5147C-C600-1105-9FA7-34257680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0D2AA-564C-AA84-B1A4-24D483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D3807C-FF74-80A4-D89B-DE5A481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018-B6DC-4B2F-A49A-3B6FE088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88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C0D13-D2EC-CC90-8BCD-7ABCE3A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55857C-C01C-12D0-DC68-96BE8B8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4B9D1-6164-CE12-D707-FBEC45A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95DA-D6CD-4710-9CFD-9C7CEC95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5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85720-A238-82D2-E32E-8645E724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FE25-65A3-3EAE-EC36-15C414C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34677-AC61-A198-FCC5-74346D0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3DDF-AF4B-4C15-AB36-0850E38F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94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7A3D-172D-E32B-37EC-26FF7BA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D6DF-E7F0-A1DD-9357-13809F70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18F4-5B96-87F9-DF1A-697B2DE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4FBC-3BBF-47CA-96A9-9B305E9016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20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EF9C-0E03-4C5D-CED1-BCCF82D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35B8-5EC8-0B0B-FE04-30C0C8B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404-B81A-60F1-B7D8-BF8988A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3B03-8463-46B2-9D3B-CB0F41B20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06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20DE-438A-8701-CFAE-6118D4C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78F7-A819-08CF-EF78-0ED1D4A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B0C0E-8D5D-27A4-354F-AD431B7F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01F0-4568-4FC7-B538-A370CCBC2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305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0858-FF58-8707-E201-BFB2F626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B781-6747-B976-CC28-8058A0CA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6BDD-148B-E25C-4755-FA8A12F6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CF79-424A-48CA-8C45-DE361E725B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095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69DF-81CA-6690-81A9-34009B5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39D3-9007-3B19-1C05-0C358564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472E-0C3F-85FE-E166-F84A5BA7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EDF7-CF67-4869-8E64-52B647742B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35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50FEA-89EB-B994-8838-DCCA9CE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576D0-7888-80EA-E420-4A6DB1AB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F5FED-8CB6-0EBB-1480-5AF9154D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E3FA-DFE3-4709-963C-26C1C9E5DA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61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A35985-D5D0-4FB2-D0EB-7AF817EC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27140-384B-BFD2-E165-9739AAF6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6D6DB4-A813-DB1C-E509-B53E1625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7400-0923-4E7C-B856-AE67A2F030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03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1835EF-138F-F6D3-537B-5FC93540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FF3A3D-73A6-8472-389C-33BA8727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8DD2B-4F3F-00B6-CB7D-D265396C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3303-F405-430A-9FAB-6DD867E009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95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211960-480F-2FBE-FB38-9A537221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66252B-3B5C-BFD2-2FAB-9CA1FF8B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8463C2-B81C-3D15-7392-6878AF48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BD13-2864-4E3B-96BB-7D54C6701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1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6AB38-6E31-55DC-5902-FE58E73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A6092-DD87-7ABA-4251-FA1CFAE9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E1D8D-C9CC-0353-90B5-F5FD80B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7034-8AEE-4875-9EE8-125BA67449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59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B3E0B-399B-3D10-6BF8-4E3A922F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7FA2D6-9FB0-53E0-2233-AB898AD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79FFD-992B-1816-ED01-3F450BB8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482-FE54-4749-AFE4-E3CBF76029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14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A6E1-77C8-2A3B-C26E-E017FA9B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C9CF-BAE6-4EA2-21BC-80063BB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41A8-4DF2-35E8-549A-260BD60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54A7-679F-484E-9D34-6F1599DF0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136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BEC9-7545-F68C-9D45-725590C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49E2-85F1-5A34-6A76-6A848FD1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5C38-BBF6-534B-DE7E-77F5EF16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35B-B01F-46B2-A162-C56E602B1A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223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A992F-EA86-E3B1-CDEE-5B01F0436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071BC-58EA-DAB6-0D0E-211067D6D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D24AC-4AE9-BECD-6610-B5D08D6F1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716F-E4EF-405A-B98F-5F9BC3C3A0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47924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1A443-C5D2-EDA0-6AD7-665F107D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6880F-86DA-E72C-043A-B79DECD44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CE686-4F4C-C205-47B0-8A0FD29B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3D77-8A75-4004-8734-C9E16998D3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15599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6E9FA-4127-F9BE-AB9B-B98C98C2D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EA336-8EBC-45FE-B4AA-3FBF50787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9972E5-690C-0248-7EA0-3FCE91E00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45FA-1DA5-43F8-B58C-081D0E64CB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164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9DA5A-72AD-2754-6EB3-C5243BE8A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91C14-B82F-B8BE-B49C-483763F48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9BE2C-67E0-3B90-E58D-9CB9D510A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251E-B0C2-482B-B9E6-D3CBB4F73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37409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EA0C8-289E-D668-EACF-F12A4F77E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4503E8-E971-D66B-E1F1-1A0BD109F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6A36B1-2C72-601C-3142-3FACA7435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5E75-7B1E-4C8A-8496-4E2EA4AB85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9143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D8DE9B-1AC9-213B-8A4B-A5F566FDE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A3ADF-73BC-05AC-5AA1-E693350B6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4609D1-D7DA-9A59-958E-8F2DB66A5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406C-3A60-4E9D-89DB-CD91524B2D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39296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8A2D8A-7516-E716-87B0-A0E4870D6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92F8DA-F29C-EF25-4BA7-8928BDDD3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9B605E-FB69-5E4E-19BA-501013BA7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350F-169D-473E-9B2E-CE7B53EA69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18514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50E63-F446-9FFC-1236-D75D7880B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B4C0-E308-3969-C994-223CF1037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0D60F-E916-9AA6-D29A-840F09CF9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E248-C6ED-4826-839B-80CEBA79C9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75642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CFBA1-63D1-52D1-7466-22601DE6C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EC8E-68DB-3DE8-563E-F012A1B92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1A30F-FF3D-BC4C-26FE-B907F5DB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544E-F449-4FFE-9EFE-175D9BC3B5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42688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A1E6C-ED45-E9AB-8746-F5420622B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762E6-6DE2-2EE8-3DC9-264942FB4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AE4E3-4C79-3503-0B38-B3AF66B1E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9890-30AB-4E34-BB8D-62F12C8B2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75832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58ACA-4571-DFA8-6F5E-A795655D5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37D615-3399-DBAF-71B3-2CC936DFD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3C883-8504-D2A4-FE53-D3071C8CD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14C8-9E75-4904-9F87-2C8603B52A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2889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2D4C-4373-4523-9CC2-12A69D0F4B20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A1FD72-5907-4887-2C9E-75C770EAE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3F2F4-061E-2839-6444-5A428D9FA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E565-227F-4086-8F63-9EF46C62D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1D8-63E1-46E6-9592-FC9B061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A5B5-BB4D-4E07-BEB1-4D54005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D2B620-F774-482A-8BEB-51D4B02F4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3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B47711-CA01-778C-A8D2-981F375497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6D15CB-196A-B710-063C-7968A0D59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FA5F-2CCF-810F-D19E-C9915A64A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D855-A4AA-D79D-F7FE-3126AE87B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6D35-6874-EEC5-842C-C5CDCF556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C83501-4B03-44AC-8436-01B971260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5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05E1C5B-C7BE-4677-16D8-DB70F3EC4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B0EC5E-D02F-3B6E-3B40-2E982FBA5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D40198-0D0A-CBA8-5D39-6B024CF01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E10A73-E083-F54C-4089-05A26963BD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3C9695-70E0-2034-C485-E9C0CFBB55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E95F737-2156-473F-B8C6-A1035C8B23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7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audio" Target="file:///C:\Users\RICHARD\Desktop\curso%20a%20distancia\Elementary%203\P1CD2.9p85Act13Compramos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532" y="2276872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  <a:latin typeface="Comic Sans MS" pitchFamily="66" charset="0"/>
              </a:rPr>
              <a:t>Introducción: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  <a:latin typeface="Comic Sans MS" pitchFamily="66" charset="0"/>
              </a:rPr>
              <a:t>        - verbo </a:t>
            </a:r>
            <a:r>
              <a:rPr lang="es-ES" sz="2800" i="1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es-ES" sz="2800" i="1" dirty="0">
                <a:solidFill>
                  <a:srgbClr val="0070C0"/>
                </a:solidFill>
                <a:latin typeface="Comic Sans MS" pitchFamily="66" charset="0"/>
              </a:rPr>
              <a:t> be </a:t>
            </a:r>
            <a:r>
              <a:rPr lang="es-ES" sz="2800" i="1" dirty="0" err="1">
                <a:solidFill>
                  <a:srgbClr val="0070C0"/>
                </a:solidFill>
                <a:latin typeface="Comic Sans MS" pitchFamily="66" charset="0"/>
              </a:rPr>
              <a:t>worth</a:t>
            </a:r>
            <a:endParaRPr lang="es-ES" sz="2800" i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800" i="1" dirty="0">
                <a:solidFill>
                  <a:srgbClr val="0070C0"/>
                </a:solidFill>
                <a:latin typeface="Comic Sans MS" pitchFamily="66" charset="0"/>
              </a:rPr>
              <a:t>        - </a:t>
            </a:r>
            <a:r>
              <a:rPr lang="es-ES" sz="2800" dirty="0">
                <a:solidFill>
                  <a:srgbClr val="0070C0"/>
                </a:solidFill>
                <a:latin typeface="Comic Sans MS" pitchFamily="66" charset="0"/>
              </a:rPr>
              <a:t>verbos </a:t>
            </a:r>
            <a:r>
              <a:rPr lang="es-ES" sz="2800" i="1" dirty="0" err="1">
                <a:solidFill>
                  <a:srgbClr val="0070C0"/>
                </a:solidFill>
                <a:latin typeface="Comic Sans MS" pitchFamily="66" charset="0"/>
              </a:rPr>
              <a:t>go-go</a:t>
            </a:r>
            <a:endParaRPr lang="es-ES" sz="2800" i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s-ES" sz="20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40842"/>
            <a:ext cx="1353751" cy="15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1520" y="30112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latin typeface="Comic Sans MS" pitchFamily="66" charset="0"/>
              </a:rPr>
              <a:t>Clase</a:t>
            </a:r>
            <a:r>
              <a:rPr lang="en-GB" altLang="en-US" dirty="0">
                <a:latin typeface="Comic Sans MS" pitchFamily="66" charset="0"/>
              </a:rPr>
              <a:t> 14 de 20			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31 de </a:t>
            </a:r>
            <a:r>
              <a:rPr lang="en-GB" altLang="en-US">
                <a:latin typeface="Comic Sans MS" pitchFamily="66" charset="0"/>
              </a:rPr>
              <a:t>enero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Unit 5  ¿</a:t>
            </a:r>
            <a:r>
              <a:rPr lang="en-GB" altLang="en-US" dirty="0" err="1">
                <a:latin typeface="Comic Sans MS" pitchFamily="66" charset="0"/>
              </a:rPr>
              <a:t>Qué</a:t>
            </a:r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err="1">
                <a:latin typeface="Comic Sans MS" pitchFamily="66" charset="0"/>
              </a:rPr>
              <a:t>haces</a:t>
            </a:r>
            <a:r>
              <a:rPr lang="en-GB" altLang="en-US" dirty="0">
                <a:latin typeface="Comic Sans MS" pitchFamily="66" charset="0"/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47664" y="1240481"/>
            <a:ext cx="6704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</a:t>
            </a:r>
            <a:r>
              <a:rPr lang="es-ES" sz="4000" b="1" dirty="0">
                <a:solidFill>
                  <a:srgbClr val="002060"/>
                </a:solidFill>
                <a:latin typeface="Comic Sans MS" pitchFamily="66" charset="0"/>
              </a:rPr>
              <a:t>Lo que </a:t>
            </a:r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vamos a aprender?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FF956-F899-DE9E-646F-C456FA0D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4065"/>
            <a:ext cx="5688632" cy="6040467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997E4-A5A5-26F8-D520-93C8A05A88F2}"/>
              </a:ext>
            </a:extLst>
          </p:cNvPr>
          <p:cNvSpPr txBox="1"/>
          <p:nvPr/>
        </p:nvSpPr>
        <p:spPr>
          <a:xfrm>
            <a:off x="3635896" y="0"/>
            <a:ext cx="286444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CD2.8 -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Transcripción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3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0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Práctica oral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pareja: Estudiante (A)Pregunta y escribe el precio de cada producto. Estudiante (B) dice el precio de los productos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58250"/>
            <a:ext cx="2664296" cy="30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74100"/>
            <a:ext cx="1800200" cy="238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12776"/>
            <a:ext cx="2520280" cy="273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2016224" cy="232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esultado de imagen de hablar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013176"/>
            <a:ext cx="1656183" cy="108012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059832" y="198884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¿Cuánto vale el kilo de pollo?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¿Cuánto vale la red de cebollas?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¿Cuánto valen los pasteles?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872-8407-1A42-E21F-3546AC52A4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531813"/>
            <a:ext cx="7772400" cy="649287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>
                <a:solidFill>
                  <a:srgbClr val="D6A30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Los </a:t>
            </a:r>
            <a:r>
              <a:rPr lang="en-GB" altLang="en-US" sz="24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deberes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   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sp>
        <p:nvSpPr>
          <p:cNvPr id="86019" name="Subtitle 2">
            <a:extLst>
              <a:ext uri="{FF2B5EF4-FFF2-40B4-BE49-F238E27FC236}">
                <a16:creationId xmlns:a16="http://schemas.microsoft.com/office/drawing/2014/main" id="{FF054A1E-4078-B19D-18CD-DDD7611F8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25" y="981074"/>
            <a:ext cx="8150225" cy="4392141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  <a:defRPr/>
            </a:pP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Libro </a:t>
            </a:r>
            <a:r>
              <a:rPr lang="en-GB" altLang="en-US" sz="28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página</a:t>
            </a: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 93, </a:t>
            </a:r>
            <a:r>
              <a:rPr lang="en-GB" altLang="en-US" sz="28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vocabulario</a:t>
            </a: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 A y B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2. Escribe 1 o 2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de 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y escribe 1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oración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8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3. Bingo –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números</a:t>
            </a: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que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terminan</a:t>
            </a: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7 y 0,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ejemplo</a:t>
            </a: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7, 10, 17, 20, 27, … 97.</a:t>
            </a:r>
          </a:p>
          <a:p>
            <a:pPr algn="l">
              <a:defRPr/>
            </a:pPr>
            <a:r>
              <a:rPr lang="en-GB" altLang="en-US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01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DF35-8814-F329-FC6E-76A19FDE92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348880"/>
            <a:ext cx="8496944" cy="1470025"/>
          </a:xfrm>
        </p:spPr>
        <p:txBody>
          <a:bodyPr/>
          <a:lstStyle/>
          <a:p>
            <a:pPr algn="l"/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kern="1200" dirty="0" err="1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Buen</a:t>
            </a:r>
            <a:r>
              <a:rPr lang="en-GB" altLang="en-US" sz="2800" kern="1200" dirty="0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en-US" sz="2800" kern="1200" dirty="0" err="1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relato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 err="1">
                <a:latin typeface="Comic Sans MS" panose="030F0702030302020204" pitchFamily="66" charset="0"/>
              </a:rPr>
              <a:t>Mayúsculas</a:t>
            </a:r>
            <a:r>
              <a:rPr lang="en-GB" altLang="en-US" sz="2800" dirty="0">
                <a:latin typeface="Comic Sans MS" panose="030F0702030302020204" pitchFamily="66" charset="0"/>
              </a:rPr>
              <a:t>  </a:t>
            </a:r>
            <a:r>
              <a:rPr lang="en-GB" altLang="en-US" sz="2800" dirty="0" err="1">
                <a:latin typeface="Comic Sans MS" panose="030F0702030302020204" pitchFamily="66" charset="0"/>
              </a:rPr>
              <a:t>España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 err="1">
                <a:latin typeface="Comic Sans MS" panose="030F0702030302020204" pitchFamily="66" charset="0"/>
              </a:rPr>
              <a:t>Minúsculas</a:t>
            </a:r>
            <a:r>
              <a:rPr lang="en-GB" altLang="en-US" sz="2800" dirty="0">
                <a:latin typeface="Comic Sans MS" panose="030F0702030302020204" pitchFamily="66" charset="0"/>
              </a:rPr>
              <a:t>   </a:t>
            </a:r>
            <a:r>
              <a:rPr lang="en-GB" altLang="en-US" sz="2800" dirty="0" err="1">
                <a:latin typeface="Comic Sans MS" panose="030F0702030302020204" pitchFamily="66" charset="0"/>
              </a:rPr>
              <a:t>español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Pedro es </a:t>
            </a:r>
            <a:r>
              <a:rPr lang="en-GB" altLang="en-US" sz="2800" dirty="0" err="1">
                <a:latin typeface="Comic Sans MS" panose="030F0702030302020204" pitchFamily="66" charset="0"/>
              </a:rPr>
              <a:t>testigo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María es </a:t>
            </a:r>
            <a:r>
              <a:rPr lang="en-GB" altLang="en-US" sz="2800" dirty="0" err="1">
                <a:latin typeface="Comic Sans MS" panose="030F0702030302020204" pitchFamily="66" charset="0"/>
              </a:rPr>
              <a:t>testigo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Director/</a:t>
            </a:r>
            <a:r>
              <a:rPr lang="en-GB" altLang="en-US" sz="2800" dirty="0" err="1">
                <a:latin typeface="Comic Sans MS" panose="030F0702030302020204" pitchFamily="66" charset="0"/>
              </a:rPr>
              <a:t>pintor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escultor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escritor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 err="1">
                <a:latin typeface="Comic Sans MS" panose="030F0702030302020204" pitchFamily="66" charset="0"/>
              </a:rPr>
              <a:t>Directora</a:t>
            </a:r>
            <a:r>
              <a:rPr lang="en-GB" altLang="en-US" sz="2800" dirty="0">
                <a:latin typeface="Comic Sans MS" panose="030F0702030302020204" pitchFamily="66" charset="0"/>
              </a:rPr>
              <a:t>/pintura/</a:t>
            </a:r>
            <a:r>
              <a:rPr lang="en-GB" altLang="en-US" sz="2800" dirty="0" err="1">
                <a:latin typeface="Comic Sans MS" panose="030F0702030302020204" pitchFamily="66" charset="0"/>
              </a:rPr>
              <a:t>escultora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escritora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 err="1">
                <a:latin typeface="Comic Sans MS" panose="030F0702030302020204" pitchFamily="66" charset="0"/>
              </a:rPr>
              <a:t>Caja</a:t>
            </a:r>
            <a:r>
              <a:rPr lang="en-GB" altLang="en-US" sz="2800" dirty="0">
                <a:latin typeface="Comic Sans MS" panose="030F0702030302020204" pitchFamily="66" charset="0"/>
              </a:rPr>
              <a:t> de </a:t>
            </a:r>
            <a:r>
              <a:rPr lang="en-GB" altLang="en-US" sz="2800" dirty="0" err="1">
                <a:latin typeface="Comic Sans MS" panose="030F0702030302020204" pitchFamily="66" charset="0"/>
              </a:rPr>
              <a:t>cartón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plástico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800" dirty="0" err="1">
                <a:latin typeface="Comic Sans MS" panose="030F0702030302020204" pitchFamily="66" charset="0"/>
              </a:rPr>
              <a:t>vidrio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cristal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800" dirty="0" err="1">
                <a:latin typeface="Comic Sans MS" panose="030F0702030302020204" pitchFamily="66" charset="0"/>
              </a:rPr>
              <a:t>oro</a:t>
            </a:r>
            <a:r>
              <a:rPr lang="en-GB" altLang="en-US" sz="2800" dirty="0">
                <a:latin typeface="Comic Sans MS" panose="030F0702030302020204" pitchFamily="66" charset="0"/>
              </a:rPr>
              <a:t>/</a:t>
            </a:r>
            <a:r>
              <a:rPr lang="en-GB" altLang="en-US" sz="2800" dirty="0" err="1">
                <a:latin typeface="Comic Sans MS" panose="030F0702030302020204" pitchFamily="66" charset="0"/>
              </a:rPr>
              <a:t>plata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Plato de </a:t>
            </a:r>
            <a:r>
              <a:rPr lang="en-GB" altLang="en-US" sz="2800" dirty="0" err="1">
                <a:latin typeface="Comic Sans MS" panose="030F0702030302020204" pitchFamily="66" charset="0"/>
              </a:rPr>
              <a:t>plata</a:t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 err="1">
                <a:latin typeface="Comic Sans MS" panose="030F0702030302020204" pitchFamily="66" charset="0"/>
              </a:rPr>
              <a:t>Encendedor</a:t>
            </a:r>
            <a:r>
              <a:rPr lang="en-GB" altLang="en-US" sz="2800" dirty="0">
                <a:latin typeface="Comic Sans MS" panose="030F0702030302020204" pitchFamily="66" charset="0"/>
              </a:rPr>
              <a:t>  -  </a:t>
            </a:r>
            <a:r>
              <a:rPr lang="en-GB" altLang="en-US" sz="2800" dirty="0" err="1">
                <a:latin typeface="Comic Sans MS" panose="030F0702030302020204" pitchFamily="66" charset="0"/>
              </a:rPr>
              <a:t>Encender</a:t>
            </a:r>
            <a:r>
              <a:rPr lang="en-GB" altLang="en-US" sz="2800" dirty="0">
                <a:latin typeface="Comic Sans MS" panose="030F0702030302020204" pitchFamily="66" charset="0"/>
              </a:rPr>
              <a:t>: </a:t>
            </a:r>
            <a:r>
              <a:rPr lang="en-GB" altLang="en-US" sz="2800" dirty="0" err="1">
                <a:latin typeface="Comic Sans MS" panose="030F0702030302020204" pitchFamily="66" charset="0"/>
              </a:rPr>
              <a:t>enc</a:t>
            </a:r>
            <a:r>
              <a:rPr lang="en-GB" alt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2800" dirty="0" err="1">
                <a:latin typeface="Comic Sans MS" panose="030F0702030302020204" pitchFamily="66" charset="0"/>
              </a:rPr>
              <a:t>endo</a:t>
            </a:r>
            <a:r>
              <a:rPr lang="en-GB" altLang="en-US" sz="2800" dirty="0">
                <a:latin typeface="Comic Sans MS" panose="030F0702030302020204" pitchFamily="66" charset="0"/>
              </a:rPr>
              <a:t>, </a:t>
            </a:r>
            <a:r>
              <a:rPr lang="en-GB" altLang="en-US" sz="2800" dirty="0" err="1">
                <a:latin typeface="Comic Sans MS" panose="030F0702030302020204" pitchFamily="66" charset="0"/>
              </a:rPr>
              <a:t>enciendes</a:t>
            </a:r>
            <a:r>
              <a:rPr lang="en-GB" altLang="en-US" sz="2800" dirty="0">
                <a:latin typeface="Comic Sans MS" panose="030F0702030302020204" pitchFamily="66" charset="0"/>
              </a:rPr>
              <a:t>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3930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 litro de leche </a:t>
            </a:r>
            <a:r>
              <a:rPr kumimoji="0" lang="es-ES_tradnl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cuesta</a:t>
            </a:r>
            <a:r>
              <a:rPr kumimoji="0" lang="es-ES_tradnl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cincuenta céntimos</a:t>
            </a:r>
            <a:endParaRPr kumimoji="0" lang="en-GB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675195"/>
            <a:ext cx="87484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Cuánto cuesta</a:t>
            </a:r>
            <a:r>
              <a:rPr kumimoji="0" lang="es-ES_tradnl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el litro de leche</a:t>
            </a:r>
            <a:endParaRPr kumimoji="0" lang="en-GB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268B44A5-4A8E-3088-051E-33653A6B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951B1-6A3B-915F-D324-63531EE5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0" y="250178"/>
            <a:ext cx="223420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u="sng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Acost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C5BE-B111-9492-D6FA-C1E35B9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58" y="275739"/>
            <a:ext cx="352615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Pod</a:t>
            </a:r>
            <a:r>
              <a:rPr kumimoji="0" lang="en-GB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Pued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endParaRPr lang="en-GB" altLang="en-US" sz="40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   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éis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Pued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90F49-1083-48E7-7698-D9A31B764922}"/>
              </a:ext>
            </a:extLst>
          </p:cNvPr>
          <p:cNvSpPr txBox="1"/>
          <p:nvPr/>
        </p:nvSpPr>
        <p:spPr>
          <a:xfrm>
            <a:off x="6113761" y="25017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CC73B-4AA0-BDDB-6D50-09604941F56B}"/>
              </a:ext>
            </a:extLst>
          </p:cNvPr>
          <p:cNvSpPr txBox="1"/>
          <p:nvPr/>
        </p:nvSpPr>
        <p:spPr>
          <a:xfrm>
            <a:off x="6104991" y="2426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3CE8-B67B-8994-5F58-AB6B61A94D45}"/>
              </a:ext>
            </a:extLst>
          </p:cNvPr>
          <p:cNvSpPr txBox="1"/>
          <p:nvPr/>
        </p:nvSpPr>
        <p:spPr>
          <a:xfrm>
            <a:off x="6088659" y="26412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C2FB6-D04F-C0EF-95C1-42AD52215F86}"/>
              </a:ext>
            </a:extLst>
          </p:cNvPr>
          <p:cNvSpPr txBox="1"/>
          <p:nvPr/>
        </p:nvSpPr>
        <p:spPr>
          <a:xfrm>
            <a:off x="6292761" y="1484784"/>
            <a:ext cx="2599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acuest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acuest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acuest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acuest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F427A-DF2C-61B7-195E-501C732D400F}"/>
              </a:ext>
            </a:extLst>
          </p:cNvPr>
          <p:cNvSpPr txBox="1"/>
          <p:nvPr/>
        </p:nvSpPr>
        <p:spPr>
          <a:xfrm>
            <a:off x="987382" y="26412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Pod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A5ED7-423D-46A5-7025-FE688F2E483D}"/>
              </a:ext>
            </a:extLst>
          </p:cNvPr>
          <p:cNvSpPr txBox="1"/>
          <p:nvPr/>
        </p:nvSpPr>
        <p:spPr>
          <a:xfrm>
            <a:off x="978612" y="27944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Pod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9E010-A365-3B58-E668-037B9F9FA983}"/>
              </a:ext>
            </a:extLst>
          </p:cNvPr>
          <p:cNvSpPr txBox="1"/>
          <p:nvPr/>
        </p:nvSpPr>
        <p:spPr>
          <a:xfrm>
            <a:off x="4225332" y="250178"/>
            <a:ext cx="15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omic Sans MS" panose="030F0702030302020204" pitchFamily="66" charset="0"/>
              </a:rPr>
              <a:t>Acost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1D50E-CD4E-2A37-CAB4-A59340BC735E}"/>
              </a:ext>
            </a:extLst>
          </p:cNvPr>
          <p:cNvSpPr txBox="1"/>
          <p:nvPr/>
        </p:nvSpPr>
        <p:spPr>
          <a:xfrm>
            <a:off x="4252135" y="224617"/>
            <a:ext cx="169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omic Sans MS" panose="030F0702030302020204" pitchFamily="66" charset="0"/>
              </a:rPr>
              <a:t>Acost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1024 0.53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118 0.62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719 0.349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10625 0.703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20816 0.5388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0312 0.6217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10" grpId="0"/>
      <p:bldP spid="2" grpId="0"/>
      <p:bldP spid="2" grpId="1"/>
      <p:bldP spid="3" grpId="0"/>
      <p:bldP spid="3" grpId="1"/>
      <p:bldP spid="9" grpId="0"/>
      <p:bldP spid="9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CFCF4-E3D5-4ACD-BF1A-642E90E08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475" y="512762"/>
            <a:ext cx="4327525" cy="583247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Val</a:t>
            </a:r>
            <a:r>
              <a:rPr lang="en-GB" sz="66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er</a:t>
            </a:r>
            <a:endParaRPr lang="en-GB" sz="66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Val</a:t>
            </a:r>
            <a:r>
              <a:rPr lang="en-GB" sz="6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Val</a:t>
            </a:r>
          </a:p>
          <a:p>
            <a:pPr>
              <a:defRPr/>
            </a:pPr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Val</a:t>
            </a:r>
            <a:endParaRPr lang="en-GB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4C4C0-E472-AB4B-8499-313355C1F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67744" y="404664"/>
            <a:ext cx="3456384" cy="3951287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   =  to be worth</a:t>
            </a:r>
          </a:p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</a:t>
            </a:r>
            <a:r>
              <a:rPr lang="en-GB" sz="1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 I am worth</a:t>
            </a:r>
            <a:endParaRPr lang="en-GB" sz="1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r>
              <a:rPr lang="en-GB" sz="1200" b="1" dirty="0">
                <a:latin typeface="Comic Sans MS" panose="030F0702030302020204" pitchFamily="66" charset="0"/>
              </a:rPr>
              <a:t>= You are worth informal) </a:t>
            </a: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</a:t>
            </a:r>
            <a:r>
              <a:rPr lang="en-GB" sz="1200" b="1" dirty="0">
                <a:latin typeface="Comic Sans MS" panose="030F0702030302020204" pitchFamily="66" charset="0"/>
              </a:rPr>
              <a:t>=You are worth (formal) </a:t>
            </a:r>
          </a:p>
          <a:p>
            <a:pPr marL="0" indent="0">
              <a:buFontTx/>
              <a:buNone/>
              <a:defRPr/>
            </a:pPr>
            <a:r>
              <a:rPr lang="en-GB" sz="1200" b="1" dirty="0">
                <a:latin typeface="Comic Sans MS" panose="030F0702030302020204" pitchFamily="66" charset="0"/>
              </a:rPr>
              <a:t>         S/he is worth &amp; it is worth</a:t>
            </a:r>
            <a:endParaRPr lang="en-GB" sz="12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4A96B-96CF-6136-2F75-EFD09FB5B9EB}"/>
              </a:ext>
            </a:extLst>
          </p:cNvPr>
          <p:cNvSpPr txBox="1"/>
          <p:nvPr/>
        </p:nvSpPr>
        <p:spPr>
          <a:xfrm>
            <a:off x="5076056" y="2060848"/>
            <a:ext cx="1800200" cy="381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Val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Val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Val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88D9902-7E2E-F8EB-AEED-D6E7635B988E}"/>
              </a:ext>
            </a:extLst>
          </p:cNvPr>
          <p:cNvSpPr txBox="1">
            <a:spLocks/>
          </p:cNvSpPr>
          <p:nvPr/>
        </p:nvSpPr>
        <p:spPr bwMode="auto">
          <a:xfrm>
            <a:off x="6694900" y="512762"/>
            <a:ext cx="2483768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e</a:t>
            </a:r>
            <a:r>
              <a:rPr kumimoji="0" lang="en-GB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mos</a:t>
            </a:r>
            <a:endParaRPr kumimoji="0" lang="en-GB" sz="6600" b="1" i="0" u="none" strike="noStrike" kern="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00" b="1" kern="0" dirty="0">
              <a:solidFill>
                <a:srgbClr val="AC0428"/>
              </a:solidFill>
              <a:latin typeface="Comic Sans MS" panose="030F0702030302020204" pitchFamily="66" charset="0"/>
              <a:cs typeface="Arial"/>
            </a:endParaRPr>
          </a:p>
          <a:p>
            <a:pPr marL="0" indent="0">
              <a:buNone/>
              <a:defRPr/>
            </a:pPr>
            <a:r>
              <a:rPr lang="en-GB" sz="7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= We are worth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0" u="none" strike="noStrike" kern="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éis</a:t>
            </a:r>
            <a:endParaRPr kumimoji="0" lang="en-GB" sz="6600" b="1" i="0" u="none" strike="noStrike" kern="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= You all are worth (informal) 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endParaRPr kumimoji="0" lang="en-GB" sz="6600" b="1" i="0" u="none" strike="noStrike" kern="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=You are worth (formal)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They are worth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hristopher\Pictures\MP Navigator EX\2019_04_29\IMG.jpg">
            <a:extLst>
              <a:ext uri="{FF2B5EF4-FFF2-40B4-BE49-F238E27FC236}">
                <a16:creationId xmlns:a16="http://schemas.microsoft.com/office/drawing/2014/main" id="{BA4FC7EA-C722-C52C-D447-0CB1C412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-315913"/>
            <a:ext cx="7978775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0"/>
            <a:ext cx="5937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Verbos: Presente simple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Traduce los siguientes verbos.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Conjuga los verbos. (Solo la 1ª persona del singular)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3.Elige un verbo y di una frase.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053" y="1700808"/>
            <a:ext cx="1290738" cy="5191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Salir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Traer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Venir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Oír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Valer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77789" y="1624216"/>
            <a:ext cx="2792752" cy="5191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leave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do/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make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put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bring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hear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be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worth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54951" y="1665061"/>
            <a:ext cx="1266693" cy="5191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Tra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Oi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Val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228184" y="1700808"/>
            <a:ext cx="2915816" cy="1152128"/>
          </a:xfrm>
          <a:prstGeom prst="wedgeRoundRectCallout">
            <a:avLst>
              <a:gd name="adj1" fmla="val -51711"/>
              <a:gd name="adj2" fmla="val 89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tienen en común todos estos verbos?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56176" y="3429000"/>
            <a:ext cx="26926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Todos estos verbos son irregulares en la 1ª persona del singular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es-E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971600" cy="971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9EF3E-3A48-E299-4C19-6FC6917D508B}"/>
              </a:ext>
            </a:extLst>
          </p:cNvPr>
          <p:cNvSpPr txBox="1"/>
          <p:nvPr/>
        </p:nvSpPr>
        <p:spPr>
          <a:xfrm>
            <a:off x="5995773" y="6052646"/>
            <a:ext cx="283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Libro p 83 -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Atención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0"/>
            <a:ext cx="305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Más tiendas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1503622" cy="14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980728"/>
            <a:ext cx="1428105" cy="13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908720"/>
            <a:ext cx="1440160" cy="13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5292" y="908720"/>
            <a:ext cx="1608708" cy="14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924944"/>
            <a:ext cx="1475289" cy="13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068960"/>
            <a:ext cx="1518986" cy="130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996952"/>
            <a:ext cx="1512168" cy="13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2996952"/>
            <a:ext cx="1728192" cy="139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1891" y="2924944"/>
            <a:ext cx="1482109" cy="15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941168"/>
            <a:ext cx="1666453" cy="11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4725144"/>
            <a:ext cx="1512168" cy="15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3968" y="4869160"/>
            <a:ext cx="1440160" cy="13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467544" y="234888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farmacia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267744" y="234888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papelería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995936" y="234888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floristería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868144" y="2276872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joyería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380312" y="234888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heladería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355976" y="616530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estanco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11560" y="4293096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librería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123728" y="4293096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tienda de ropa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211960" y="4293096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zapatería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724128" y="4365104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juguetería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7447702" y="4437112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perfumería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0" y="609329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tienda de deporte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699792" y="616530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quiosco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737299" y="5589240"/>
            <a:ext cx="3406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compramos en…?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Compramos las medicinas en las farmacias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868144" y="501317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y practica con tu compañero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9144000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39552" y="2636912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medicinas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2483768" y="263691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mapas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4283968" y="2636912"/>
            <a:ext cx="106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flores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6012160" y="2636912"/>
            <a:ext cx="101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joyas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7452320" y="263691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helados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83568" y="4581128"/>
            <a:ext cx="10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libros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2339752" y="4509120"/>
            <a:ext cx="158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pantalones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283968" y="4509120"/>
            <a:ext cx="12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zapatos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5796136" y="4581128"/>
            <a:ext cx="13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juguetes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7524328" y="4653136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perfumes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683568" y="630932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chándals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627784" y="6488668"/>
            <a:ext cx="152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periódicos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427984" y="648866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sellos</a:t>
            </a:r>
          </a:p>
        </p:txBody>
      </p:sp>
      <p:pic>
        <p:nvPicPr>
          <p:cNvPr id="48" name="Picture 2" descr="Resultado de imagen de hablar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8384" y="188640"/>
            <a:ext cx="792088" cy="792088"/>
          </a:xfrm>
          <a:prstGeom prst="rect">
            <a:avLst/>
          </a:prstGeom>
          <a:noFill/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593124" cy="6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1CD2.9p85Act13Compram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251520" y="26064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2006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3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" grpId="0"/>
      <p:bldP spid="17" grpId="0" build="allAtOnce"/>
      <p:bldP spid="17" grpId="1" build="allAtOnce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7129" y="270606"/>
            <a:ext cx="663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Ejercicio para escuchar,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10 CD2.8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913699"/>
            <a:ext cx="8634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Escucha el anuncio. Añade el precio de cada cosa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80012"/>
            <a:ext cx="5256584" cy="47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9" y="3366198"/>
            <a:ext cx="864096" cy="9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4216774" y="2420888"/>
            <a:ext cx="7104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26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580</Words>
  <Application>Microsoft Office PowerPoint</Application>
  <PresentationFormat>On-screen Show (4:3)</PresentationFormat>
  <Paragraphs>227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Corbel</vt:lpstr>
      <vt:lpstr>Rod</vt:lpstr>
      <vt:lpstr>Times New Roman</vt:lpstr>
      <vt:lpstr>Tema de Office</vt:lpstr>
      <vt:lpstr>Office Theme</vt:lpstr>
      <vt:lpstr>14_Office Theme</vt:lpstr>
      <vt:lpstr>Default Design</vt:lpstr>
      <vt:lpstr>PowerPoint Presentation</vt:lpstr>
      <vt:lpstr> Buen relato Mayúsculas  España Minúsculas   español Pedro es testigo María es testigo Director/pintor/escultor/escritor Directora/pintura/escultora/escritora  Caja de cartón/plástico/              vidrio/cristal/              oro/plata Plato de plata Encendedor  -  Encender: enciendo, enciendes, etc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Los deberes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85</cp:revision>
  <dcterms:created xsi:type="dcterms:W3CDTF">2020-07-01T17:42:23Z</dcterms:created>
  <dcterms:modified xsi:type="dcterms:W3CDTF">2024-01-31T14:31:38Z</dcterms:modified>
</cp:coreProperties>
</file>