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792" r:id="rId2"/>
    <p:sldMasterId id="2147483841" r:id="rId3"/>
    <p:sldMasterId id="2147483853" r:id="rId4"/>
  </p:sldMasterIdLst>
  <p:notesMasterIdLst>
    <p:notesMasterId r:id="rId17"/>
  </p:notesMasterIdLst>
  <p:sldIdLst>
    <p:sldId id="1915" r:id="rId5"/>
    <p:sldId id="1935" r:id="rId6"/>
    <p:sldId id="1934" r:id="rId7"/>
    <p:sldId id="1931" r:id="rId8"/>
    <p:sldId id="1837" r:id="rId9"/>
    <p:sldId id="1936" r:id="rId10"/>
    <p:sldId id="1114" r:id="rId11"/>
    <p:sldId id="1929" r:id="rId12"/>
    <p:sldId id="264" r:id="rId13"/>
    <p:sldId id="1927" r:id="rId14"/>
    <p:sldId id="1925" r:id="rId15"/>
    <p:sldId id="1846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993300"/>
    <a:srgbClr val="008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05" autoAdjust="0"/>
    <p:restoredTop sz="94660"/>
  </p:normalViewPr>
  <p:slideViewPr>
    <p:cSldViewPr>
      <p:cViewPr>
        <p:scale>
          <a:sx n="190" d="100"/>
          <a:sy n="190" d="100"/>
        </p:scale>
        <p:origin x="138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CF26-DF87-4945-9DD1-297115043BC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C9E-87BA-459F-9594-78B8EF92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32B8D-8923-4512-8E72-A6633659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2B711-761A-43D3-BB5C-98EBA8909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8F798-58BF-41C9-B900-69D3AB579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96D0C-6CCC-4209-AB9B-382E602A1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5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F58D7-9D42-4636-871B-2784D59FE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B39FC-3C67-4753-8120-1E714A468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5C01A-5404-4F89-BAB2-B4F8E979E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9A3F4-7F17-4309-9FCB-19C6539E39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6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20506-938F-4BFF-ABF4-15A31B2D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32E82-FDD3-40E9-8A11-0AAAE8208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59A30-AF55-4161-8DE5-D732FD295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9DF4F-14E5-4F8F-BE49-C9CE88C5DB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5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DDFB4-581B-3854-CD02-99D4001D5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A9580-692B-160F-9F53-B225C4F3D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6F8CE-8025-F2D2-8A8B-C01A9910F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C82A7-71B1-4379-AD27-DEBF628840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4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1F00B5-6DEB-BDFA-9219-A20BBA167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D6F4A-196A-B65D-1AF4-58426D6BC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2BE79-EC6E-8979-0661-AFF0A2465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48B9F-D53A-40BA-B201-DAB7EA60FD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68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8216E-0EE7-5546-8F57-C26ED77AE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44E95-4A66-CAA0-BCA7-3717E8C9B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55E31-E349-19C4-9DBF-F34C0B71D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3597A-01FF-4E46-88C1-862720B47F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599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27282-C6A2-61F5-CB9C-4D8D75938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7E47D-CC9D-6588-D032-939CE87E9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3178-5960-DB99-E52E-D246BEBF8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44B5-CE4C-4628-A8D4-94401293F1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84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464476-1D8B-F4E9-52F3-5856C6D0A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8945E7-C4D9-0D69-F913-71E98A5FD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D9A025-B99E-96CF-FF79-46462709E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506B0-FAAC-46C0-B31F-78A145EF2A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67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611985-F01F-8D30-B0BA-ED7AC349F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D8EDE2-5600-64E2-1C54-E838AEB1B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D78DB3-3117-42B6-7CA4-76446D942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9512B-5F5A-435C-A2EA-AEC0FBD23D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34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649EA1-74BE-1387-AF25-5C2FE833E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D515DF-9336-DDF5-FE0B-45F0EA966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100ED-868F-5F1E-F86A-7223B93BB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AF477-F04A-4ABA-A902-CE249960C7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767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337F9-D604-7E42-A5A5-E701F7543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5BB6B-2C39-1576-404C-B64B52CD0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CDF4E-161A-AB8B-D924-261901567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55A04-8972-4081-9069-4E56C3C1CB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21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42B37-432C-496A-95E5-AD45AACC8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FD0E01-DCC4-454F-83B3-5CC9D1BC1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94509-75EE-4188-8DAE-97B761102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3767E-874A-485B-AD37-68D84DDD3F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993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EFAE0-2EDE-33FF-4C09-65AD7429F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EBAB1-A58A-5846-4172-FC7C7F896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8D6BC-B068-FE5C-8BD0-427A841ED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37A2A-478E-49D9-AD2F-CAD26B2EC0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52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28970-8E7C-F405-A5F7-4D2E02BF6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BADD8-371F-DA5E-3B33-758105970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30CAB-4F94-DE62-7ADC-AAB20A9F8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AE523-F8FA-436E-8A2D-ED55A429A6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19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020FB-5158-D0AD-8CBE-9F6DC548C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EB656-DD76-E257-C461-3E9D04730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85E3A-9D60-A2EB-1B19-B482D30B5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D467E-9F25-45F3-8721-901491AC4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990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63231-8A0A-58F1-5D2E-1F5BDFE3CA9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69636-D1C5-E31F-6A11-69C7DCC242B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A2156-849C-0FC4-7F48-3D00582EB8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29782A1-2A10-454A-8D7B-4060D7504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3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BA70A21-7F35-9C94-14CE-CDC97271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D394-3B76-49AF-B3B7-BFDBCDF67940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1AED899-2A3E-9722-7DEF-2EDAAE81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E818651-725A-9611-BA6C-4BF8508E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CF49-6B73-4F73-A807-EEABCBF0C9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63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B2A7703-C82E-9EB0-EFF4-6894C84B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F34-1EB0-41F7-A3A5-EB8294A7AABF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2B01982-66A4-D015-D5D5-97E6ECC5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CAF3E51-CA73-B0AA-06CB-07DAB5A5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E310-68AE-45DD-BE37-F04AB24BB7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837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3E59477-2AD4-88A6-49ED-95CF804E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9E99-5A58-419C-8183-6C8FAC642E16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D527650-F609-0CAA-F248-DBFF83B3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9C9216E-7A4D-5B42-AF64-B1880DD0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F145-5355-4BE3-877D-2F7B136788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69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FDBA4F0-4AE1-CB7F-1FC8-4A81049B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05B6-1B9D-4CF7-9DFA-E4510F4E1E44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77AF555-641A-3879-D905-369845F6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3E7C6C0-BD5E-B819-C7D3-4C7D243F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2CA6-5D51-4932-A0E1-73A04203FD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151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F1DEF1C-3253-BA42-84F7-58ADC720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7E9B-A4B4-4094-9D52-10C2F94784CC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EE9ED9C-AF05-8B6B-AC57-65D69281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A3AE61E1-06D9-46B3-8C3B-159BDD90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7A87-5385-44D9-9AFA-1D80FDDD1F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65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99DE6D8-BEB1-6CE4-0855-D9849AA7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5B5A-861B-4456-9886-4B3A0A224165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BB22090D-9A4C-B166-BEE1-AE67A1E1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354B1FF-6AE4-EA6D-5577-F91FE071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1288-6185-4D2B-AC26-6B66ECDE5C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51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CA83E-232F-480B-B986-BA74FDCA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F58BD-8859-4F8F-8FE5-7BE45D8B6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6906D-0363-44CC-A810-5D24911DE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60D1C-7D81-48D2-919E-76A19E021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536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A381DBF-F8D0-7438-F9C4-85A0A185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D37A-A04D-4EA5-AF6D-0E00A945D1F2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9F1A693-07B2-7DFA-7C3F-62248935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E1957F9F-F63F-7E10-B3C4-321377A9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D66B-B75C-4DD8-B652-BCA0E9E301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072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DB868A2-917F-4718-4756-2550D833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1C9D-AB8C-4BC5-B8F2-E3772904CF0E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B425A23-3E63-C672-9E42-21F7599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EF89759-4F0A-0452-7A37-45F5E775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01D6-5A3C-415B-9629-5053FEB16F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652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09656C4-C90C-1F02-BBF2-BC7C18BB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1008-FF87-4735-8A70-5962D33AA06C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16F568D-6AF8-6295-AC86-55C6F9E0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B39AA88-8A36-9CE9-2A20-B97F4E81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F0C3-FFBB-4D54-B198-53CF631C4A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086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2DA15EC-707F-33F1-C1D8-41B64379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B357-A57D-4E05-804B-1D0AC86DF06D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4A088B0-2547-83A9-5C84-E4138955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5AF6722-DABB-63F4-8536-DF629118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D35B-7945-42AF-A89C-70B98ED042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980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1D63B03-ECB5-8641-911A-27A3D19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0B6F-2723-4EF9-B205-4191D6FA413E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B8EF64E-7B1F-2566-4232-BADB81D1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3909DBE-460D-2E45-8735-8D563E3A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63F9-04B2-4453-A94B-FB1A1DAE36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386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2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479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57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861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3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0C2A8-5C97-4711-AAFD-54D7D218B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AA0E2-59A0-4420-A0E1-B32DC818C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E54D-A90C-414F-8642-17863A618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13041-9A6B-431C-B4DC-A0DFCBEC9D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73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949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395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94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8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78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55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BD82D4-8AE7-47AF-9FA0-D6E9FAACA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ED047C-38F2-49C6-BD58-A4984E91A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EEE390-8D40-46DA-B4B7-D11A7F56E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7197D-2CAA-4945-A2EE-22AB43B55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19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8CA362-84D8-4643-9F6B-C42E29D6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FB335-971F-40EB-9961-0DCE38C29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ECE1EB-A5ED-4CB0-9F6C-A7C7D82F0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8B3B5-8331-4649-AE6A-4354EDA7A7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75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48851D-F2C0-4033-9A9D-4F918BFB9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D23D5-4791-4F4E-B98F-76F8250B1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9BBEA-5DF4-4339-8F98-D36530417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7C35-ED9E-46C0-BBD2-4CD112617E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80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E5986-9545-454C-82DD-BA3F778EE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88CCC-1732-41EC-8145-89E3AC11E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2CD08-F6D4-46F8-824B-A5A0836C8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0019C-9837-420F-934A-3E9A1DECFB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69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A292-D7B2-4838-9CBE-C5681FC14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BB0FE-F7A2-468B-A544-D9E954262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5CE23-809A-4231-B796-933F9DBE4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F4DC2-4319-4CF8-8415-10A2C60F7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89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59A8BC-1E55-487D-892A-733F9A3FE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48816B-1BC6-4B97-8B01-6702CFBA6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6C8596-5887-42D0-9834-5D0AE6A218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46FAD1-D687-4B5D-9CD3-FA7D977CC3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B0E4FB-3F37-4029-8B92-756411884F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50DC0B1-AF1B-449A-8C44-A129C8506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2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7B5277E-2B5A-7CA6-26E5-8E8F2EB00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735982-58E5-B292-EA1A-BD22EB603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4930D5-540C-4C3C-BAF0-C27EB00A42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27467A-7DA9-9117-FED8-A30BD43AA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110A7A-9A19-11CD-E59F-7E00554ED5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53FDE88-2C94-44EB-9268-0B85E3B21C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85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>
            <a:extLst>
              <a:ext uri="{FF2B5EF4-FFF2-40B4-BE49-F238E27FC236}">
                <a16:creationId xmlns:a16="http://schemas.microsoft.com/office/drawing/2014/main" id="{DF455B1F-C9B1-4F02-F202-E3F183E3D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id="{00192069-37DE-66BA-BC5C-DF6324735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25DD495-2D30-D7AD-97BE-263FA772B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76B3B-4C36-4B90-BD1F-B237A1ACF606}" type="datetimeFigureOut">
              <a:rPr lang="es-ES"/>
              <a:pPr>
                <a:defRPr/>
              </a:pPr>
              <a:t>20/11/2025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BEF514D-A9A1-5818-96A0-161F3A30F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9A7C080-670B-0E2E-AD51-8D7404BF6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728BBC-F17C-4150-84B9-37CAC4777A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24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10FE-70DB-4DA2-90D0-8E20E499D944}" type="datetimeFigureOut">
              <a:rPr lang="es-ES" smtClean="0"/>
              <a:pPr/>
              <a:t>20/11/2025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4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howardlake/455076110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  <a:cs typeface="Arial"/>
              </a:rPr>
              <a:t>9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  <a:cs typeface="Arial"/>
              </a:rPr>
              <a:t>2. Low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er Intermediate                 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Fecha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: </a:t>
            </a:r>
            <a:r>
              <a:rPr lang="en-GB" altLang="en-US" dirty="0" err="1">
                <a:solidFill>
                  <a:prstClr val="black"/>
                </a:solidFill>
                <a:latin typeface="Comic Sans MS" pitchFamily="66" charset="0"/>
                <a:cs typeface="Arial"/>
              </a:rPr>
              <a:t>juev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es, </a:t>
            </a: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  <a:cs typeface="Arial"/>
              </a:rPr>
              <a:t>20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de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noviembre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  del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068960"/>
            <a:ext cx="2088232" cy="23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7544" y="1556792"/>
            <a:ext cx="828092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3200" i="1" kern="0" dirty="0">
              <a:solidFill>
                <a:srgbClr val="AC0428"/>
              </a:solidFill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i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Más </a:t>
            </a:r>
            <a:r>
              <a:rPr lang="en-GB" altLang="en-US" sz="3200" i="1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casos</a:t>
            </a:r>
            <a:r>
              <a:rPr lang="en-GB" altLang="en-US" sz="3200" i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de </a:t>
            </a:r>
            <a:r>
              <a:rPr lang="en-GB" altLang="en-US" sz="3200" i="1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verbos</a:t>
            </a:r>
            <a:r>
              <a:rPr lang="en-GB" altLang="en-US" sz="3200" i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3200" i="1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irregulares</a:t>
            </a:r>
            <a:endParaRPr lang="en-GB" altLang="en-US" sz="3200" i="1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Más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casos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de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por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versus para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C6932FC6-4C5F-2ACD-8C25-87E9EFE9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1663700"/>
            <a:ext cx="57451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500">
                <a:solidFill>
                  <a:srgbClr val="000000"/>
                </a:solidFill>
                <a:latin typeface="Comic Sans MS" panose="030F0702030302020204" pitchFamily="66" charset="0"/>
              </a:rPr>
              <a:t>¿Quién o qué soy?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low angle view of a city&#10;&#10;AI-generated content may be incorrect.">
            <a:extLst>
              <a:ext uri="{FF2B5EF4-FFF2-40B4-BE49-F238E27FC236}">
                <a16:creationId xmlns:a16="http://schemas.microsoft.com/office/drawing/2014/main" id="{1BADD0BE-7F7F-B5A9-5C27-4BE9E1A6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2150"/>
            <a:ext cx="6858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 person smiling at camera&#10;&#10;AI-generated content may be incorrect.">
            <a:extLst>
              <a:ext uri="{FF2B5EF4-FFF2-40B4-BE49-F238E27FC236}">
                <a16:creationId xmlns:a16="http://schemas.microsoft.com/office/drawing/2014/main" id="{7A722821-9C8B-A2DB-B3D5-D1D37A80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62420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7">
            <a:extLst>
              <a:ext uri="{FF2B5EF4-FFF2-40B4-BE49-F238E27FC236}">
                <a16:creationId xmlns:a16="http://schemas.microsoft.com/office/drawing/2014/main" id="{EDED265A-58AF-C7DA-B76D-C0D9F010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5467350"/>
            <a:ext cx="8086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  <a:latin typeface="Comic Sans MS" panose="030F0702030302020204" pitchFamily="66" charset="0"/>
                <a:hlinkClick r:id="rId4" tooltip="https://www.flickr.com/photos/howardlake/4550761104"/>
              </a:rPr>
              <a:t>This Photo</a:t>
            </a:r>
            <a:r>
              <a:rPr lang="en-GB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 by Unknown Author is licensed under </a:t>
            </a:r>
            <a:r>
              <a:rPr lang="en-GB" altLang="en-US" sz="900">
                <a:solidFill>
                  <a:srgbClr val="000000"/>
                </a:solidFill>
                <a:latin typeface="Comic Sans MS" panose="030F0702030302020204" pitchFamily="66" charset="0"/>
                <a:hlinkClick r:id="rId5" tooltip="https://creativecommons.org/licenses/by-sa/3.0/"/>
              </a:rPr>
              <a:t>CC BY-SA</a:t>
            </a:r>
            <a:endParaRPr lang="en-GB" altLang="en-US" sz="9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3287198-C2FC-4B1B-A1D8-21D757ED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Los </a:t>
            </a:r>
            <a:r>
              <a:rPr lang="en-US" altLang="en-US" b="1" dirty="0" err="1">
                <a:latin typeface="Bradley Hand ITC" panose="03070402050302030203" pitchFamily="66" charset="0"/>
              </a:rPr>
              <a:t>Deberes</a:t>
            </a:r>
            <a:r>
              <a:rPr lang="en-US" altLang="en-US" b="1" dirty="0">
                <a:latin typeface="Bradley Hand ITC" panose="03070402050302030203" pitchFamily="66" charset="0"/>
              </a:rPr>
              <a:t> 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5255FF7-EECD-4CC5-9E6F-CB8746C6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33450"/>
            <a:ext cx="8964612" cy="511175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>
              <a:solidFill>
                <a:srgbClr val="0066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Libro de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texto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,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página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148,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actividad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14, A 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 y B.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2. Libro de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texto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,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página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148,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actividad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15, A.</a:t>
            </a:r>
          </a:p>
          <a:p>
            <a:pPr marL="514350" indent="-514350">
              <a:buAutoNum type="arabicPeriod"/>
              <a:defRPr/>
            </a:pPr>
            <a:endParaRPr lang="en-US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35AF7-2859-423A-B2D4-046E33E98169}"/>
              </a:ext>
            </a:extLst>
          </p:cNvPr>
          <p:cNvSpPr txBox="1"/>
          <p:nvPr/>
        </p:nvSpPr>
        <p:spPr>
          <a:xfrm>
            <a:off x="5910263" y="6272213"/>
            <a:ext cx="3536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favor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806933E8-CEA8-41F8-A32D-196C5EB9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84" y="3933055"/>
            <a:ext cx="1967569" cy="2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B91479FA-A9C4-49FE-AF57-DC17366C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22338"/>
            <a:ext cx="8569325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1B9988A5-1E0C-79C6-3EAB-0743F9236033}"/>
              </a:ext>
            </a:extLst>
          </p:cNvPr>
          <p:cNvSpPr txBox="1"/>
          <p:nvPr/>
        </p:nvSpPr>
        <p:spPr>
          <a:xfrm>
            <a:off x="323850" y="60325"/>
            <a:ext cx="4100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00000"/>
                </a:solidFill>
                <a:cs typeface="+mn-cs"/>
              </a:rPr>
              <a:t>Una clase </a:t>
            </a:r>
            <a:r>
              <a:rPr lang="es-ES" sz="2800">
                <a:solidFill>
                  <a:srgbClr val="C00000"/>
                </a:solidFill>
                <a:cs typeface="+mn-cs"/>
              </a:rPr>
              <a:t>sin profesora</a:t>
            </a:r>
            <a:endParaRPr lang="es-ES" sz="28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FCEDC640-9DA1-A5C2-B0C0-D2A33F491108}"/>
              </a:ext>
            </a:extLst>
          </p:cNvPr>
          <p:cNvSpPr txBox="1"/>
          <p:nvPr/>
        </p:nvSpPr>
        <p:spPr>
          <a:xfrm flipH="1">
            <a:off x="293688" y="460375"/>
            <a:ext cx="849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Mira el dibujo y escribe qué está hace cada persona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0DD52-DD27-4B34-565F-6B0322177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A655BC31-296F-32A7-2AF6-67718907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0"/>
            <a:ext cx="18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es-ES" altLang="en-US" sz="4000">
              <a:solidFill>
                <a:srgbClr val="000000"/>
              </a:solidFill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841FDB6D-37E4-0469-103B-B940074ED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80975"/>
            <a:ext cx="3030537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s-ES" altLang="en-US" sz="3600" b="1">
                <a:solidFill>
                  <a:srgbClr val="003300"/>
                </a:solidFill>
              </a:rPr>
              <a:t>Camuflaje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Aterrizaje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Reciclaje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Bagaje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Paisaje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Traje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Linaje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Oleaje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Lenguaje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Mensaje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Masaje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Coraje</a:t>
            </a:r>
            <a:endParaRPr lang="es-ES" altLang="en-US" sz="4000" b="1">
              <a:solidFill>
                <a:srgbClr val="00B050"/>
              </a:solidFill>
            </a:endParaRPr>
          </a:p>
        </p:txBody>
      </p:sp>
      <p:pic>
        <p:nvPicPr>
          <p:cNvPr id="6" name="Picture 2" descr="Resultado de imagen de hablar&quot;">
            <a:extLst>
              <a:ext uri="{FF2B5EF4-FFF2-40B4-BE49-F238E27FC236}">
                <a16:creationId xmlns:a16="http://schemas.microsoft.com/office/drawing/2014/main" id="{C480712F-6D9B-8DEB-DE9E-C2168B50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998913"/>
            <a:ext cx="86836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ovalada">
            <a:extLst>
              <a:ext uri="{FF2B5EF4-FFF2-40B4-BE49-F238E27FC236}">
                <a16:creationId xmlns:a16="http://schemas.microsoft.com/office/drawing/2014/main" id="{FA5C95C8-4E51-BA4B-A2F3-EF4D65220423}"/>
              </a:ext>
            </a:extLst>
          </p:cNvPr>
          <p:cNvSpPr/>
          <p:nvPr/>
        </p:nvSpPr>
        <p:spPr>
          <a:xfrm>
            <a:off x="2195513" y="1196975"/>
            <a:ext cx="4105275" cy="2519363"/>
          </a:xfrm>
          <a:prstGeom prst="wedgeEllipseCallout">
            <a:avLst>
              <a:gd name="adj1" fmla="val -21063"/>
              <a:gd name="adj2" fmla="val 61979"/>
            </a:avLst>
          </a:prstGeom>
          <a:solidFill>
            <a:srgbClr val="FFFF66">
              <a:alpha val="2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Las palabras que </a:t>
            </a:r>
            <a:r>
              <a:rPr lang="es-E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terminan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en </a:t>
            </a:r>
          </a:p>
          <a:p>
            <a:pPr>
              <a:defRPr/>
            </a:pP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_</a:t>
            </a:r>
            <a:r>
              <a:rPr lang="es-ES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aje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o _</a:t>
            </a:r>
            <a:r>
              <a:rPr lang="es-ES" sz="2800" b="1" dirty="0">
                <a:solidFill>
                  <a:srgbClr val="990033"/>
                </a:solidFill>
                <a:latin typeface="Comic Sans MS" panose="030F0702030302020204" pitchFamily="66" charset="0"/>
              </a:rPr>
              <a:t>eje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se escriben con    </a:t>
            </a:r>
          </a:p>
          <a:p>
            <a:pPr>
              <a:defRPr/>
            </a:pPr>
            <a:r>
              <a:rPr lang="es-E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jota</a:t>
            </a: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id="{DD53994B-5107-0729-00FE-4523220D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9688"/>
            <a:ext cx="3457575" cy="73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s-ES" altLang="en-US" sz="3600" b="1">
                <a:solidFill>
                  <a:srgbClr val="003300"/>
                </a:solidFill>
              </a:rPr>
              <a:t>Deje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Aconseje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Aqueje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Refleje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Aleje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Ceje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Coteje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Queje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Hereje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Maneje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Festeje</a:t>
            </a:r>
          </a:p>
          <a:p>
            <a:r>
              <a:rPr lang="es-ES" altLang="en-US" sz="3600" b="1">
                <a:solidFill>
                  <a:srgbClr val="003300"/>
                </a:solidFill>
              </a:rPr>
              <a:t>Despeje</a:t>
            </a:r>
          </a:p>
          <a:p>
            <a:endParaRPr lang="es-ES" altLang="en-US" sz="4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CuadroTexto">
            <a:extLst>
              <a:ext uri="{FF2B5EF4-FFF2-40B4-BE49-F238E27FC236}">
                <a16:creationId xmlns:a16="http://schemas.microsoft.com/office/drawing/2014/main" id="{B8F627A7-A70E-E76E-59B1-33768B198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0"/>
            <a:ext cx="4668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>
                <a:solidFill>
                  <a:srgbClr val="0070C0"/>
                </a:solidFill>
                <a:latin typeface="Comic Sans MS" panose="030F0702030302020204" pitchFamily="66" charset="0"/>
              </a:rPr>
              <a:t>Traduce las frases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7E321651-2227-4406-8BF4-DE4B5112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4572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161645"/>
                </a:solidFill>
                <a:latin typeface="Comic Sans MS" panose="030F0702030302020204" pitchFamily="66" charset="0"/>
              </a:rPr>
              <a:t>¿Cuántos billetes quiere?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00B050"/>
                </a:solidFill>
                <a:latin typeface="Comic Sans MS" panose="030F0702030302020204" pitchFamily="66" charset="0"/>
              </a:rPr>
              <a:t>¿A Dónde quiere ir?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FF00FF"/>
                </a:solidFill>
                <a:latin typeface="Comic Sans MS" panose="030F0702030302020204" pitchFamily="66" charset="0"/>
              </a:rPr>
              <a:t>¿Cuándo quiere ir?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0070C0"/>
                </a:solidFill>
                <a:latin typeface="Comic Sans MS" panose="030F0702030302020204" pitchFamily="66" charset="0"/>
              </a:rPr>
              <a:t>¿Quiere ida y vuelta?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¿Cómo quiere ir?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222268"/>
                </a:solidFill>
                <a:latin typeface="Comic Sans MS" panose="030F0702030302020204" pitchFamily="66" charset="0"/>
              </a:rPr>
              <a:t>¿A qué hora sale el tren?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¿A qué hora llega el tren?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595959"/>
                </a:solidFill>
                <a:latin typeface="Comic Sans MS" panose="030F0702030302020204" pitchFamily="66" charset="0"/>
              </a:rPr>
              <a:t>¿Cuánto es?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FFC000"/>
                </a:solidFill>
                <a:latin typeface="Comic Sans MS" panose="030F0702030302020204" pitchFamily="66" charset="0"/>
              </a:rPr>
              <a:t>¿Qué tipo de tren es?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262673"/>
                </a:solidFill>
                <a:latin typeface="Comic Sans MS" panose="030F0702030302020204" pitchFamily="66" charset="0"/>
              </a:rPr>
              <a:t>El tren sale a las 8:00pm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666666"/>
                </a:solidFill>
                <a:latin typeface="Comic Sans MS" panose="030F0702030302020204" pitchFamily="66" charset="0"/>
              </a:rPr>
              <a:t>Son 23 euros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7F7F7F"/>
                </a:solidFill>
                <a:latin typeface="Comic Sans MS" panose="030F0702030302020204" pitchFamily="66" charset="0"/>
              </a:rPr>
              <a:t>El tren llega a las 16:30pm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En el AVE porque es más cómodo</a:t>
            </a:r>
          </a:p>
        </p:txBody>
      </p:sp>
      <p:pic>
        <p:nvPicPr>
          <p:cNvPr id="26628" name="Picture 2" descr="Resultado de imagen de hablar&quot;">
            <a:extLst>
              <a:ext uri="{FF2B5EF4-FFF2-40B4-BE49-F238E27FC236}">
                <a16:creationId xmlns:a16="http://schemas.microsoft.com/office/drawing/2014/main" id="{FE7A699E-D19C-8E8A-8200-0940B39C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5 Rectángulo">
            <a:extLst>
              <a:ext uri="{FF2B5EF4-FFF2-40B4-BE49-F238E27FC236}">
                <a16:creationId xmlns:a16="http://schemas.microsoft.com/office/drawing/2014/main" id="{8128F3D0-DDEE-1215-9939-502F7A1D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981075"/>
            <a:ext cx="4057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61645"/>
                </a:solidFill>
                <a:latin typeface="Bookman Old Style" panose="02050604050505020204" pitchFamily="18" charset="0"/>
              </a:rPr>
              <a:t>How many tickets do you want?</a:t>
            </a:r>
            <a:endParaRPr lang="en-US" altLang="en-US" sz="1800" b="1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30" name="6 Rectángulo">
            <a:extLst>
              <a:ext uri="{FF2B5EF4-FFF2-40B4-BE49-F238E27FC236}">
                <a16:creationId xmlns:a16="http://schemas.microsoft.com/office/drawing/2014/main" id="{418AD525-3456-925A-B7BE-94CD33CD6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412875"/>
            <a:ext cx="3313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Bookman Old Style" panose="02050604050505020204" pitchFamily="18" charset="0"/>
              </a:rPr>
              <a:t>Where do you want to go?</a:t>
            </a:r>
            <a:endParaRPr lang="en-US" altLang="en-US" sz="1800" b="1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31" name="7 Rectángulo">
            <a:extLst>
              <a:ext uri="{FF2B5EF4-FFF2-40B4-BE49-F238E27FC236}">
                <a16:creationId xmlns:a16="http://schemas.microsoft.com/office/drawing/2014/main" id="{A1DF27E2-470E-0873-5EC0-F04675D3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773238"/>
            <a:ext cx="3228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Bookman Old Style" panose="02050604050505020204" pitchFamily="18" charset="0"/>
              </a:rPr>
              <a:t>When do you want to go?</a:t>
            </a:r>
            <a:endParaRPr lang="en-US" altLang="en-US" sz="1800" b="1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32" name="8 Rectángulo">
            <a:extLst>
              <a:ext uri="{FF2B5EF4-FFF2-40B4-BE49-F238E27FC236}">
                <a16:creationId xmlns:a16="http://schemas.microsoft.com/office/drawing/2014/main" id="{643825FA-C467-5CF2-349D-2E2C1C0DA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133600"/>
            <a:ext cx="3684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Bookman Old Style" panose="02050604050505020204" pitchFamily="18" charset="0"/>
              </a:rPr>
              <a:t>Do you want a return ticket?</a:t>
            </a:r>
            <a:endParaRPr lang="en-US" altLang="en-US" sz="1800" b="1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33" name="9 Rectángulo">
            <a:extLst>
              <a:ext uri="{FF2B5EF4-FFF2-40B4-BE49-F238E27FC236}">
                <a16:creationId xmlns:a16="http://schemas.microsoft.com/office/drawing/2014/main" id="{45FEA146-6C6A-D011-5695-9A25FDB8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565400"/>
            <a:ext cx="3081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How do you want to go?</a:t>
            </a:r>
            <a:endParaRPr lang="en-US" altLang="en-US" sz="1800" b="1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34" name="10 Rectángulo">
            <a:extLst>
              <a:ext uri="{FF2B5EF4-FFF2-40B4-BE49-F238E27FC236}">
                <a16:creationId xmlns:a16="http://schemas.microsoft.com/office/drawing/2014/main" id="{7F24435B-842D-007D-1319-251D4BDFF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97200"/>
            <a:ext cx="4048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22268"/>
                </a:solidFill>
                <a:latin typeface="Bookman Old Style" panose="02050604050505020204" pitchFamily="18" charset="0"/>
              </a:rPr>
              <a:t>What time does the train leave?</a:t>
            </a:r>
            <a:endParaRPr lang="en-US" altLang="en-US" sz="1800" b="1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35" name="11 Rectángulo">
            <a:extLst>
              <a:ext uri="{FF2B5EF4-FFF2-40B4-BE49-F238E27FC236}">
                <a16:creationId xmlns:a16="http://schemas.microsoft.com/office/drawing/2014/main" id="{868460FE-F390-5328-1518-C813C037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429000"/>
            <a:ext cx="4129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Bookman Old Style" panose="02050604050505020204" pitchFamily="18" charset="0"/>
              </a:rPr>
              <a:t>What time does the train arrive?</a:t>
            </a:r>
          </a:p>
        </p:txBody>
      </p:sp>
      <p:sp>
        <p:nvSpPr>
          <p:cNvPr id="26636" name="12 Rectángulo">
            <a:extLst>
              <a:ext uri="{FF2B5EF4-FFF2-40B4-BE49-F238E27FC236}">
                <a16:creationId xmlns:a16="http://schemas.microsoft.com/office/drawing/2014/main" id="{37D4CBCB-D5D5-C8F7-8521-32751621D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789363"/>
            <a:ext cx="2155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595959"/>
                </a:solidFill>
                <a:latin typeface="Bookman Old Style" panose="02050604050505020204" pitchFamily="18" charset="0"/>
              </a:rPr>
              <a:t>How much is it?</a:t>
            </a:r>
            <a:endParaRPr lang="en-US" altLang="en-US" sz="1800" b="1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37" name="13 Rectángulo">
            <a:extLst>
              <a:ext uri="{FF2B5EF4-FFF2-40B4-BE49-F238E27FC236}">
                <a16:creationId xmlns:a16="http://schemas.microsoft.com/office/drawing/2014/main" id="{A4DAA72E-2FFD-AF3E-E451-41900893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221163"/>
            <a:ext cx="30845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  <a:latin typeface="Bookman Old Style" panose="02050604050505020204" pitchFamily="18" charset="0"/>
              </a:rPr>
              <a:t>What type of train is it?</a:t>
            </a:r>
          </a:p>
        </p:txBody>
      </p:sp>
      <p:sp>
        <p:nvSpPr>
          <p:cNvPr id="26638" name="14 Rectángulo">
            <a:extLst>
              <a:ext uri="{FF2B5EF4-FFF2-40B4-BE49-F238E27FC236}">
                <a16:creationId xmlns:a16="http://schemas.microsoft.com/office/drawing/2014/main" id="{1CFB262D-52D4-AEE1-C7FE-6B87FDFF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652963"/>
            <a:ext cx="3457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62673"/>
                </a:solidFill>
                <a:latin typeface="Bookman Old Style" panose="02050604050505020204" pitchFamily="18" charset="0"/>
              </a:rPr>
              <a:t>the train leaves at 8:00 pm</a:t>
            </a:r>
          </a:p>
        </p:txBody>
      </p:sp>
      <p:sp>
        <p:nvSpPr>
          <p:cNvPr id="26639" name="15 Rectángulo">
            <a:extLst>
              <a:ext uri="{FF2B5EF4-FFF2-40B4-BE49-F238E27FC236}">
                <a16:creationId xmlns:a16="http://schemas.microsoft.com/office/drawing/2014/main" id="{7C4D2158-ABCB-57FF-2E4A-6FCF5877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084763"/>
            <a:ext cx="1782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6666"/>
                </a:solidFill>
                <a:latin typeface="Bookman Old Style" panose="02050604050505020204" pitchFamily="18" charset="0"/>
              </a:rPr>
              <a:t>It is 23 euros</a:t>
            </a:r>
          </a:p>
        </p:txBody>
      </p:sp>
      <p:sp>
        <p:nvSpPr>
          <p:cNvPr id="26640" name="16 Rectángulo">
            <a:extLst>
              <a:ext uri="{FF2B5EF4-FFF2-40B4-BE49-F238E27FC236}">
                <a16:creationId xmlns:a16="http://schemas.microsoft.com/office/drawing/2014/main" id="{17D2B5DA-D88C-F88B-6E0B-32FA9A0E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516563"/>
            <a:ext cx="374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Bookman Old Style" panose="02050604050505020204" pitchFamily="18" charset="0"/>
              </a:rPr>
              <a:t>The train arrives at 16:30 pm</a:t>
            </a:r>
          </a:p>
        </p:txBody>
      </p:sp>
      <p:sp>
        <p:nvSpPr>
          <p:cNvPr id="26641" name="17 Rectángulo">
            <a:extLst>
              <a:ext uri="{FF2B5EF4-FFF2-40B4-BE49-F238E27FC236}">
                <a16:creationId xmlns:a16="http://schemas.microsoft.com/office/drawing/2014/main" id="{D868AB4E-E678-A016-9E39-0FC051A7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876925"/>
            <a:ext cx="5257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Bookman Old Style" panose="02050604050505020204" pitchFamily="18" charset="0"/>
              </a:rPr>
              <a:t>On the AVE because is more comfortable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2442CC3B-0FFD-F782-89C0-9569AA9C6B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1989138"/>
            <a:ext cx="6624638" cy="4319587"/>
          </a:xfrm>
        </p:spPr>
        <p:txBody>
          <a:bodyPr/>
          <a:lstStyle/>
          <a:p>
            <a:pPr eaLnBrk="1" hangingPunct="1"/>
            <a:r>
              <a:rPr lang="en-GB" altLang="en-US" sz="60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F9E943AA-7B59-8BCD-82D5-1EB62FCDF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8137525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2.	  Verbos que cambian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GB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s-PE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				</a:t>
            </a:r>
            <a:r>
              <a:rPr kumimoji="0" lang="en-GB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endParaRPr kumimoji="0" lang="en-GB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GB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GB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dir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P</a:t>
            </a:r>
            <a: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GB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GB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rvir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	 S</a:t>
            </a:r>
            <a: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rvo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59FC1E1-6910-4F5B-D7F9-3678EB36B2F3}"/>
              </a:ext>
            </a:extLst>
          </p:cNvPr>
          <p:cNvSpPr/>
          <p:nvPr/>
        </p:nvSpPr>
        <p:spPr>
          <a:xfrm>
            <a:off x="3924300" y="2205038"/>
            <a:ext cx="10795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BC9F-5D14-EAF3-B445-9D37E581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D137B-14C4-8C4E-AF2E-70155EFEBFCD}"/>
              </a:ext>
            </a:extLst>
          </p:cNvPr>
          <p:cNvSpPr txBox="1"/>
          <p:nvPr/>
        </p:nvSpPr>
        <p:spPr>
          <a:xfrm>
            <a:off x="251520" y="2204864"/>
            <a:ext cx="8784976" cy="568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s-ES" sz="2000" b="1" kern="12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Pedir</a:t>
            </a:r>
            <a:r>
              <a:rPr lang="es-ES" sz="2000" b="1" kern="1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	    2. Servir		3. </a:t>
            </a:r>
            <a:r>
              <a:rPr lang="es-ES" sz="2000" b="1" kern="12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Seguir</a:t>
            </a:r>
            <a:r>
              <a:rPr lang="es-ES" sz="2000" b="1" kern="1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         4. Con</a:t>
            </a:r>
            <a:r>
              <a:rPr lang="es-ES" sz="2000" b="1" kern="12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seguir</a:t>
            </a:r>
            <a:endParaRPr lang="en-GB" sz="2000" kern="1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5. Medir	    6. Repetir         7. Competir        8. </a:t>
            </a:r>
            <a:r>
              <a:rPr lang="es-ES" sz="2000" b="1" kern="1200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Vestir</a:t>
            </a:r>
            <a:r>
              <a:rPr lang="es-ES" sz="2000" b="1" kern="1200" dirty="0">
                <a:solidFill>
                  <a:srgbClr val="59000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se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9. Des</a:t>
            </a:r>
            <a:r>
              <a:rPr lang="es-ES" sz="2000" b="1" kern="1200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vestir</a:t>
            </a:r>
            <a:r>
              <a:rPr lang="es-ES" sz="2000" b="1" kern="1200" dirty="0">
                <a:solidFill>
                  <a:srgbClr val="59000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se</a:t>
            </a:r>
            <a:r>
              <a:rPr lang="es-ES" sz="2000" b="1" kern="1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	    10. Des</a:t>
            </a:r>
            <a:r>
              <a:rPr lang="es-ES" sz="2000" b="1" kern="12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pedir</a:t>
            </a:r>
            <a:r>
              <a:rPr lang="es-ES" sz="2000" b="1" kern="1200" dirty="0">
                <a:solidFill>
                  <a:srgbClr val="59000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se</a:t>
            </a:r>
            <a:r>
              <a:rPr lang="es-ES" sz="2000" b="1" kern="1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   11. Corregir      12. Elegir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endParaRPr lang="es-ES" sz="20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u="sng" kern="1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Despedirse          Repetir         Elegir            Conseguir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 despido          Repito          Elijo             Consigo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 despides         Repites         Eliges            Consigues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despide          Repite          Elige             Consigue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Nos despedimos     Repetimos     Elegimos         Conseguimos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000" b="1" kern="1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Os despedís         Repetís        Elegís            Conseguís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</a:pPr>
            <a:r>
              <a:rPr lang="es-ES" sz="2000" b="1" kern="1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despiden         Repiten        Eligen            Consiguen</a:t>
            </a: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</a:pPr>
            <a:endParaRPr lang="es-ES" sz="2000" b="1" kern="1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endParaRPr lang="es-ES" sz="2000" b="1" kern="1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600"/>
              </a:spcAft>
              <a:buNone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4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B462FF73-E9AB-2200-B4C1-012BA381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6597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0"/>
            <a:ext cx="50436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 O R  </a:t>
            </a:r>
            <a:r>
              <a:rPr kumimoji="0" lang="es-ES" sz="36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es-ES" sz="48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P A R 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23728" y="908720"/>
            <a:ext cx="4504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¿Cuándo usar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por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 y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para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2636912"/>
            <a:ext cx="41764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	1.CAUSA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 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Do something for a reason / cause)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2. PERÍODO DE TIEMPO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(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Period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when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something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happens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16016" y="2564904"/>
            <a:ext cx="4427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1.FINALIDAD/ PROPÓSITO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(Do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something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with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purpose/In order to)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TIEMPO LÍMITE / PLAZO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(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Deadline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" name="7 Llamada de flecha hacia abajo"/>
          <p:cNvSpPr/>
          <p:nvPr/>
        </p:nvSpPr>
        <p:spPr>
          <a:xfrm>
            <a:off x="1331640" y="1844824"/>
            <a:ext cx="1224136" cy="720080"/>
          </a:xfrm>
          <a:prstGeom prst="downArrowCallout">
            <a:avLst/>
          </a:prstGeom>
          <a:solidFill>
            <a:schemeClr val="bg2">
              <a:lumMod val="5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</a:t>
            </a:r>
          </a:p>
        </p:txBody>
      </p:sp>
      <p:sp>
        <p:nvSpPr>
          <p:cNvPr id="10" name="9 Llamada de flecha hacia abajo"/>
          <p:cNvSpPr/>
          <p:nvPr/>
        </p:nvSpPr>
        <p:spPr>
          <a:xfrm>
            <a:off x="6300192" y="1700808"/>
            <a:ext cx="1224136" cy="720080"/>
          </a:xfrm>
          <a:prstGeom prst="downArrowCallout">
            <a:avLst/>
          </a:prstGeom>
          <a:solidFill>
            <a:schemeClr val="bg2">
              <a:lumMod val="5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20688"/>
            <a:ext cx="8820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Solo abrimos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día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Necesito tomar unas vacaciones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descansar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duermo 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 la noche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Esta tarta es muy buena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el chocolate que lleva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cuando está reservada la habitación?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mí me gusta trabajar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tarde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Voy al supermercado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comprar la bebida de la fiesta de esta noche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entrevista es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lunes, 07 de enero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Hay que comer muchas verduras y frutas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estar sano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Tengo cita con el médico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este miércoles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 tío estuvo en el hospital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 / 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corona virus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0"/>
            <a:ext cx="6388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1. Rodea la preposición correcta en cada caso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588224" y="2492896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causa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28184" y="6320361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causa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51920" y="764704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período de tiempo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51920" y="1916832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período de tiempo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20072" y="3573016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período de tiempo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24128" y="299695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tiempo límite / plazo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24128" y="465313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tiempo límite / plazo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53089" y="573325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tiempo límite / plazo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56176" y="1340768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finalidad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021577" y="4365104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finalidad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236296" y="5229200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finalidad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1763688" y="836712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355976" y="1412776"/>
            <a:ext cx="720080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547664" y="1916832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2987824" y="2492896"/>
            <a:ext cx="504056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115616" y="2996952"/>
            <a:ext cx="648072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843808" y="357301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203848" y="4149080"/>
            <a:ext cx="720080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2699792" y="4653136"/>
            <a:ext cx="720080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5364088" y="5229200"/>
            <a:ext cx="720080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3635896" y="5805264"/>
            <a:ext cx="720080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2987824" y="630932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615</Words>
  <Application>Microsoft Office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Agency FB</vt:lpstr>
      <vt:lpstr>Arial</vt:lpstr>
      <vt:lpstr>Bahnschrift Light Condensed</vt:lpstr>
      <vt:lpstr>Bookman Old Style</vt:lpstr>
      <vt:lpstr>Bradley Hand ITC</vt:lpstr>
      <vt:lpstr>Calibri</vt:lpstr>
      <vt:lpstr>Comic Sans MS</vt:lpstr>
      <vt:lpstr>4_Default Design</vt:lpstr>
      <vt:lpstr>7_Default Design</vt:lpstr>
      <vt:lpstr>2_Tema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Deberes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149</cp:revision>
  <dcterms:created xsi:type="dcterms:W3CDTF">2020-05-05T11:10:15Z</dcterms:created>
  <dcterms:modified xsi:type="dcterms:W3CDTF">2025-11-20T19:21:08Z</dcterms:modified>
</cp:coreProperties>
</file>