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865" r:id="rId2"/>
    <p:sldMasterId id="2147483877" r:id="rId3"/>
    <p:sldMasterId id="2147483901" r:id="rId4"/>
    <p:sldMasterId id="2147483913" r:id="rId5"/>
  </p:sldMasterIdLst>
  <p:notesMasterIdLst>
    <p:notesMasterId r:id="rId18"/>
  </p:notesMasterIdLst>
  <p:sldIdLst>
    <p:sldId id="258" r:id="rId6"/>
    <p:sldId id="259" r:id="rId7"/>
    <p:sldId id="1820" r:id="rId8"/>
    <p:sldId id="1823" r:id="rId9"/>
    <p:sldId id="1034" r:id="rId10"/>
    <p:sldId id="1016" r:id="rId11"/>
    <p:sldId id="1548" r:id="rId12"/>
    <p:sldId id="1782" r:id="rId13"/>
    <p:sldId id="1827" r:id="rId14"/>
    <p:sldId id="1805" r:id="rId15"/>
    <p:sldId id="1813" r:id="rId16"/>
    <p:sldId id="897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89073" autoAdjust="0"/>
  </p:normalViewPr>
  <p:slideViewPr>
    <p:cSldViewPr>
      <p:cViewPr>
        <p:scale>
          <a:sx n="94" d="100"/>
          <a:sy n="94" d="100"/>
        </p:scale>
        <p:origin x="165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4T14:32:46.51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0,'377'0,"-347"2,1 1,49 12,-49-8,22 5,-30-6,-1-1,1-1,29 1,-7-4,84 14,-89-8,1 2,69 26,-95-31,0 1,1-2,0 0,0-1,0 0,18-1,-14-1,1 2,-1 0,21 5,31 7,-50-12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2CBB-ABEC-397D-C849-08138D74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51E1-7E53-70C0-3AF7-2FF7B2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0BEC-ADF2-551F-5E5B-DCDB8DC1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42A2B-6D11-437A-8DC3-012B5C90D0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0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5218-6633-067B-6048-D5B07F70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AE22-9779-0703-202D-0D79659A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815A-B879-216A-DB20-35D4FFB1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F949-7A6B-440C-A723-D79D4F8D1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93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77B6-D06A-5676-2688-2E91044F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A3ED-296F-2A3C-D94D-D406CEB2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2025-E68C-953F-AA7E-BE8D9FC1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08A80-080B-4C8B-8EE8-6F60EF4F44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2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7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177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290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8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015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89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6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710CE-BBAE-0463-074B-C398865B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E915-8F37-72D3-4257-6F666638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0356-450B-C372-9170-8D808ABF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7FBC-76FB-4436-B3FF-4192A1D60B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557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324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55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884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42AAC-62B7-553E-8804-9E2D9AB0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C795F-F842-31BC-3066-6195C643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E453-A5EB-4EEF-5934-48BC4F4D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62107-ACD5-473C-B100-90A3AC443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43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CBEC3-7FA4-CB11-1E07-ACA26BC1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4583-3EFD-0B1F-98E3-894CE233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2536-4B44-EB6A-44F5-64BC7A1C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29BF-AA9C-46AD-A98E-8D43DE76D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090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21D4B-0488-CD55-526F-48E4B502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B074-3016-70B4-60BE-9497AF3C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DBC0-DFA8-DFBE-300F-0B8A43F5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42CE-DDCB-41F4-BBDA-8494C36684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325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504CCA-923A-E8C3-0EC8-4D01555C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42A3F6-836D-3CB0-BE8D-286F0471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EF65F-E148-09C8-7EAB-BD06ED35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A0D6-21A6-4E50-944F-5D164312C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69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2CE9FB-2051-FF9E-88AD-8658CE00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3048E-6A6F-5E37-4551-3735DBD4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406FD-CFBF-2210-428B-7AE783B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14F6-E58B-4ABE-84D1-85EBD930FB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775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3329E8-A9CA-4B49-5998-E7211618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5AB3BE-13A5-540B-C975-7C249996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6F5524-7B44-CEFF-A71B-56B9F318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AF3F6-B433-4AEC-9177-0CD4DB1CDE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61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5147C-C600-1105-9FA7-34257680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40D2AA-564C-AA84-B1A4-24D483F0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D3807C-FF74-80A4-D89B-DE5A4811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7018-B6DC-4B2F-A49A-3B6FE088CA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60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3C5AA-E0BF-6124-44EB-C7C73BD2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F744A-A47F-69A6-DFE8-032BBF46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8C0C5-7D99-870E-F15D-67BD0605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B21E-A68C-445A-A3B9-81D05D7F0B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0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7C0D13-D2EC-CC90-8BCD-7ABCE3A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55857C-C01C-12D0-DC68-96BE8B8D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94B9D1-6164-CE12-D707-FBEC45A8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295DA-D6CD-4710-9CFD-9C7CEC9588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66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785720-A238-82D2-E32E-8645E724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BFFE25-65A3-3EAE-EC36-15C414C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34677-AC61-A198-FCC5-74346D0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33DDF-AF4B-4C15-AB36-0850E38FC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676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7A3D-172D-E32B-37EC-26FF7BA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0D6DF-E7F0-A1DD-9357-13809F70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18F4-5B96-87F9-DF1A-697B2DE4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B4FBC-3BBF-47CA-96A9-9B305E9016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327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BEF9C-0E03-4C5D-CED1-BCCF82DE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435B8-5EC8-0B0B-FE04-30C0C8B3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7404-B81A-60F1-B7D8-BF8988A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E3B03-8463-46B2-9D3B-CB0F41B20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1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36DD6-A20C-FFAE-4E5E-CC15DC9E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00FFA-13C1-EF24-A6DF-6A0D8F5F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5E67D-368A-F32C-B7E8-20ED11D6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8406-EB30-4C83-B904-AF2F370C77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2518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C9375-A193-5AEC-971A-1DDC99B7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2C3B-B334-5B4D-75BE-01125BB8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5928-7449-6A5A-B4E6-A660D37C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8FF3-D6BE-4DC3-84C6-A7C8CC131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579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19DDC-17A4-1319-4115-E2BC4778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D4AA-B142-3266-EF85-B28544C1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ACE3-4EEB-176C-3F8D-4C9E6161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5EC9-A260-4291-82B9-96AC2678E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0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F4136C-091E-A8F0-FF48-B08BA431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225B9F-E77F-CD11-BCAC-B6CB4464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19A431-AA09-37CD-0755-3BA84DDC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599D-033E-47F8-BCD4-3731589B9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7453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BFFDC4-3338-8BED-1637-23CF222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C75552-00D6-5EE3-0342-189AD717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E0FB87-6E6A-176B-BAAA-EBEBF08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F502-E62F-4FBC-9458-43FD7FB0A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791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F43EA-26EE-8C5B-58A8-641071E2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D54BF17-721A-7316-04FE-2BD0278B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D4A6E8-6444-410E-3251-797D285B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15F3-C45F-44CB-99E6-EFFBA50635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739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4AAD56-2D59-87CE-7D0C-DAFD24BF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B5E86-D2D7-092C-15CF-2FBE688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86BE7-2933-4DF3-D788-25FB7FC4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70000-C60E-4C22-8DD8-8564CA8CFC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976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389C296-AAB0-8CC2-92E8-6AB19BA2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AB2E5D-4567-735F-1FCA-0A79B47D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BE18A1-AA5B-BE18-C40C-2C777C21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5AFFE-80D6-4899-92FF-D456AC27F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1248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4516A8-F0F1-A9DC-8F40-096FE540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43FB45-A4EA-706B-AF11-28590631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B404E-33F0-2EE9-2AEC-B0C48B8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32E1-EB8E-4D77-BA98-A632504CDB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855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24FE1-AFEE-D32E-EFC5-9A7AF462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AE141C-8EC2-A910-FF65-BE89296D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3DE4E1-DA29-0D6B-0606-037AF920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8E36-3E60-4318-ADA0-92BBEB9DD1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256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0160-326E-7448-04AF-0ADB36A4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6AA4C-68C7-4D61-82A2-6C0B012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2BCC-C32B-D86E-3CCA-B9DED272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885C-278F-43C8-A0C1-446A0BB29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258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8A89-A637-EF2D-725C-D07B9E72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CA3DB-DD3F-1A45-C191-FED9E865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37D8-6DBE-A93D-31BC-0F3BE7B3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DD-409E-4597-BF06-E6B76963AC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0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20DE-438A-8701-CFAE-6118D4C9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78F7-A819-08CF-EF78-0ED1D4A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B0C0E-8D5D-27A4-354F-AD431B7F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01F0-4568-4FC7-B538-A370CCBC2E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347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E0858-FF58-8707-E201-BFB2F626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B781-6747-B976-CC28-8058A0CA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F6BDD-148B-E25C-4755-FA8A12F6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CF79-424A-48CA-8C45-DE361E725B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7927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69DF-81CA-6690-81A9-34009B58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E39D3-9007-3B19-1C05-0C358564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472E-0C3F-85FE-E166-F84A5BA7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EDF7-CF67-4869-8E64-52B647742B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597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50FEA-89EB-B994-8838-DCCA9CE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576D0-7888-80EA-E420-4A6DB1AB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F5FED-8CB6-0EBB-1480-5AF9154D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E3FA-DFE3-4709-963C-26C1C9E5DA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915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A35985-D5D0-4FB2-D0EB-7AF817EC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27140-384B-BFD2-E165-9739AAF6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76D6DB4-A813-DB1C-E509-B53E1625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7400-0923-4E7C-B856-AE67A2F030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3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57621-8FEA-50B1-48E3-8333ACBA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BF0D2F-4198-7215-85A2-295AE7E6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A271E-2522-3E3C-5428-639BFBB1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DB57-3105-4200-A725-669067C764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955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B1835EF-138F-F6D3-537B-5FC93540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FF3A3D-73A6-8472-389C-33BA8727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8DD2B-4F3F-00B6-CB7D-D265396C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3303-F405-430A-9FAB-6DD867E009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1721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211960-480F-2FBE-FB38-9A537221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66252B-3B5C-BFD2-2FAB-9CA1FF8B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8463C2-B81C-3D15-7392-6878AF48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BD13-2864-4E3B-96BB-7D54C6701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7079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06AB38-6E31-55DC-5902-FE58E73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A6092-DD87-7ABA-4251-FA1CFAE9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E1D8D-C9CC-0353-90B5-F5FD80B3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7034-8AEE-4875-9EE8-125BA67449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12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B3E0B-399B-3D10-6BF8-4E3A922F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7FA2D6-9FB0-53E0-2233-AB898AD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79FFD-992B-1816-ED01-3F450BB8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A482-FE54-4749-AFE4-E3CBF76029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0257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6A6E1-77C8-2A3B-C26E-E017FA9B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C9CF-BAE6-4EA2-21BC-80063BB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41A8-4DF2-35E8-549A-260BD602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54A7-679F-484E-9D34-6F1599DF0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20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BEC9-7545-F68C-9D45-725590C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49E2-85F1-5A34-6A76-6A848FD1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F5C38-BBF6-534B-DE7E-77F5EF16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935B-B01F-46B2-A162-C56E602B1A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278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B5CC03-EC67-D687-311E-F505209D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BF1C4E-9598-0F1A-F855-633C97FB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7EB692-ED63-075F-5A39-277E4FFF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CAB7-F3D7-4410-8353-68B5B9E15E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74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56D98C-A2E9-0B57-832E-73290B1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DEE561-96C7-5C15-B99D-141BDF08C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E349A0-D19B-2386-1746-EF4DB82B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B7C7-9F79-4FF5-9AFF-64DAEE89FF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1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27916-66A0-661A-BAE8-7691856A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C4946A-E883-2BC0-E5A7-B3CA8C20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81B59-CC60-9FBE-BF16-C4C9C73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2403-F444-44CC-8B60-BE852879F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98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094068-4D1C-5402-E37A-DDCED92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206B0-258C-0FFC-422D-B1F32279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1F68-5796-CFFA-3F0E-F42F0811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FB338-BADD-45D1-B199-9914ED77E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199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78F12B-F2B4-DB79-1ADA-B42BFA6C7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D8ED9E-AA9D-F8FF-48DE-0D44E1FE6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0FDF-EE14-5EBE-A554-FE6DAEEA0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EEAE-5C32-C6B7-D1C8-3C9AA4DA8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42D5-1388-0BA0-D64C-9DE4D9AF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53F8F6-1940-4B23-ABE5-FCF89516E0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44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C32B-A765-43BB-A811-8F701FDA96E7}" type="datetimeFigureOut">
              <a:rPr lang="es-ES" smtClean="0"/>
              <a:pPr/>
              <a:t>06/12/2023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7634-39E9-4CE8-B705-052C4D76AED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3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A1FD72-5907-4887-2C9E-75C770EAE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C3F2F4-061E-2839-6444-5A428D9FA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2E565-227F-4086-8F63-9EF46C62D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FC1D8-63E1-46E6-9592-FC9B06157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A5B5-BB4D-4E07-BEB1-4D540054B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D2B620-F774-482A-8BEB-51D4B02F46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9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78150843-3246-9B9E-6ED7-E22286028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DBF1CD9-4185-1757-D3EC-1AFB8B3CB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A3C26-C848-921B-906F-3423AECB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28A3B-53CB-31DB-3FDA-5C22EE401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84496-5BB1-375B-FE57-89FA4D926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D2DC8D-B39E-40BA-8203-07E4435774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134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B47711-CA01-778C-A8D2-981F375497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56D15CB-196A-B710-063C-7968A0D59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BFA5F-2CCF-810F-D19E-C9915A64A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D855-A4AA-D79D-F7FE-3126AE87B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6D35-6874-EEC5-842C-C5CDCF556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C83501-4B03-44AC-8436-01B9712608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412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9 de 20                                          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29 de </a:t>
            </a:r>
            <a:r>
              <a:rPr lang="en-GB" altLang="en-US">
                <a:latin typeface="Comic Sans MS" pitchFamily="66" charset="0"/>
              </a:rPr>
              <a:t>noviembre</a:t>
            </a:r>
            <a:endParaRPr lang="en-GB" altLang="en-US" dirty="0">
              <a:latin typeface="Comic Sans MS" pitchFamily="66" charset="0"/>
            </a:endParaRPr>
          </a:p>
          <a:p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New 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Unidad 5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es?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204303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latin typeface="Comic Sans MS" panose="030F0702030302020204" pitchFamily="66" charset="0"/>
              </a:rPr>
              <a:t>Repaso</a:t>
            </a:r>
            <a:r>
              <a:rPr lang="en-GB" altLang="en-US" sz="2400" i="1" dirty="0">
                <a:latin typeface="Comic Sans MS" panose="030F0702030302020204" pitchFamily="66" charset="0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v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erbos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en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el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presente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pasado</a:t>
            </a:r>
            <a:r>
              <a:rPr lang="en-GB" altLang="en-US" sz="2400" dirty="0">
                <a:solidFill>
                  <a:srgbClr val="FF0066"/>
                </a:solidFill>
                <a:latin typeface="Comic Sans MS" pitchFamily="66" charset="0"/>
              </a:rPr>
              <a:t> y </a:t>
            </a:r>
            <a:r>
              <a:rPr lang="en-GB" altLang="en-US" sz="2400" dirty="0" err="1">
                <a:solidFill>
                  <a:srgbClr val="FF0066"/>
                </a:solidFill>
                <a:latin typeface="Comic Sans MS" pitchFamily="66" charset="0"/>
              </a:rPr>
              <a:t>futuro</a:t>
            </a: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es-ES" sz="2400" b="1" dirty="0">
                <a:solidFill>
                  <a:srgbClr val="002060"/>
                </a:solidFill>
                <a:latin typeface="Comic Sans MS" pitchFamily="66" charset="0"/>
              </a:rPr>
              <a:t>Lo que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vamos a aprender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Describir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carácter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una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persona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Conocer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una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persona</a:t>
            </a:r>
          </a:p>
          <a:p>
            <a:pPr marL="342900" indent="-342900">
              <a:buFontTx/>
              <a:buChar char="-"/>
              <a:defRPr/>
            </a:pP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Saber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hacer</a:t>
            </a:r>
            <a:r>
              <a:rPr lang="en-GB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algo</a:t>
            </a: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i="1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endParaRPr lang="en-GB" altLang="en-US" sz="2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720242"/>
            <a:ext cx="2232248" cy="25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60326" y="187356"/>
            <a:ext cx="634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Conjuga los verbos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conoc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sab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87624" y="1409200"/>
          <a:ext cx="6912768" cy="3788736"/>
        </p:xfrm>
        <a:graphic>
          <a:graphicData uri="http://schemas.openxmlformats.org/drawingml/2006/table">
            <a:tbl>
              <a:tblPr/>
              <a:tblGrid>
                <a:gridCol w="26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conoc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sab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yo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9900"/>
                          </a:solidFill>
                          <a:latin typeface="Comic Sans MS" pitchFamily="66" charset="0"/>
                        </a:rPr>
                        <a:t>tú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él/ella/usted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nosotros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  <a:endParaRPr lang="es-ES" sz="2800" b="1" i="0" u="none" strike="noStrike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vosotros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0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66CC"/>
                          </a:solidFill>
                          <a:latin typeface="Comic Sans MS" pitchFamily="66" charset="0"/>
                        </a:rPr>
                        <a:t>ellos/ ellas/ ustedes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874635" y="1861099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92503" y="2260561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939126" y="278956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31973" y="3749844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58152" y="4307638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812360" y="2708920"/>
            <a:ext cx="334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34056" y="1813951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148133" y="2338390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173886" y="280820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176238" y="3260745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165475" y="3715213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159865" y="4299988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020272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204" y="253496"/>
            <a:ext cx="1257965" cy="10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02" y="607351"/>
            <a:ext cx="936104" cy="936104"/>
          </a:xfrm>
          <a:prstGeom prst="rect">
            <a:avLst/>
          </a:prstGeom>
          <a:noFill/>
        </p:spPr>
      </p:pic>
      <p:sp>
        <p:nvSpPr>
          <p:cNvPr id="42" name="41 Rectángulo"/>
          <p:cNvSpPr/>
          <p:nvPr/>
        </p:nvSpPr>
        <p:spPr>
          <a:xfrm>
            <a:off x="3906783" y="3304950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1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60326" y="187356"/>
            <a:ext cx="634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Conjuga los verbos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conoc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sab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187624" y="1409200"/>
          <a:ext cx="6912768" cy="3788736"/>
        </p:xfrm>
        <a:graphic>
          <a:graphicData uri="http://schemas.openxmlformats.org/drawingml/2006/table">
            <a:tbl>
              <a:tblPr/>
              <a:tblGrid>
                <a:gridCol w="26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conoc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sab</a:t>
                      </a:r>
                      <a:r>
                        <a:rPr lang="es-ES" sz="3200" b="1" i="0" u="none" strike="noStrike" dirty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yo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009900"/>
                          </a:solidFill>
                          <a:latin typeface="Comic Sans MS" pitchFamily="66" charset="0"/>
                        </a:rPr>
                        <a:t>tú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él/ella/usted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nosotros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  <a:endParaRPr lang="es-ES" sz="2800" b="1" i="0" u="none" strike="noStrike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69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vosotros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0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>
                          <a:solidFill>
                            <a:srgbClr val="FF66CC"/>
                          </a:solidFill>
                          <a:latin typeface="Comic Sans MS" pitchFamily="66" charset="0"/>
                        </a:rPr>
                        <a:t>ellos/ ellas/ ustedes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3874635" y="1861099"/>
            <a:ext cx="169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892503" y="2260561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939126" y="2789560"/>
            <a:ext cx="148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31973" y="3749844"/>
            <a:ext cx="1800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58152" y="4307638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7812360" y="2708920"/>
            <a:ext cx="334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134056" y="1813951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6148133" y="2338390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6173886" y="2808203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6176238" y="3260745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165475" y="3715213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6159865" y="4299988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sab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020272" y="25649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204" y="253496"/>
            <a:ext cx="1257965" cy="10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102" y="607351"/>
            <a:ext cx="936104" cy="936104"/>
          </a:xfrm>
          <a:prstGeom prst="rect">
            <a:avLst/>
          </a:prstGeom>
          <a:noFill/>
        </p:spPr>
      </p:pic>
      <p:sp>
        <p:nvSpPr>
          <p:cNvPr id="42" name="41 Rectángulo"/>
          <p:cNvSpPr/>
          <p:nvPr/>
        </p:nvSpPr>
        <p:spPr>
          <a:xfrm>
            <a:off x="3906783" y="3304950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conoc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F799BB-29F7-6795-1821-0D5471FE4DB8}"/>
                  </a:ext>
                </a:extLst>
              </p14:cNvPr>
              <p14:cNvContentPartPr/>
              <p14:nvPr/>
            </p14:nvContentPartPr>
            <p14:xfrm>
              <a:off x="5169668" y="1660177"/>
              <a:ext cx="508320" cy="6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F799BB-29F7-6795-1821-0D5471FE4D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9668" y="1480177"/>
                <a:ext cx="687960" cy="4222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9304AA4-6B93-6F15-59A1-0CCB124FAC2F}"/>
              </a:ext>
            </a:extLst>
          </p:cNvPr>
          <p:cNvSpPr txBox="1"/>
          <p:nvPr/>
        </p:nvSpPr>
        <p:spPr>
          <a:xfrm>
            <a:off x="528579" y="5277019"/>
            <a:ext cx="22230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Agrade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Recono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Descono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2BF43C-71F1-DF7E-68B0-B8357DDD125E}"/>
              </a:ext>
            </a:extLst>
          </p:cNvPr>
          <p:cNvSpPr txBox="1"/>
          <p:nvPr/>
        </p:nvSpPr>
        <p:spPr>
          <a:xfrm>
            <a:off x="2609217" y="5310326"/>
            <a:ext cx="2036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Ofre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Pertene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0B340-034D-0AC0-D714-3D899C2D138D}"/>
              </a:ext>
            </a:extLst>
          </p:cNvPr>
          <p:cNvSpPr txBox="1"/>
          <p:nvPr/>
        </p:nvSpPr>
        <p:spPr>
          <a:xfrm>
            <a:off x="4646155" y="5328264"/>
            <a:ext cx="2223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Obede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Desobede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Estable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4D59E-5678-1BEF-1AF9-3E571E216E2D}"/>
              </a:ext>
            </a:extLst>
          </p:cNvPr>
          <p:cNvSpPr txBox="1"/>
          <p:nvPr/>
        </p:nvSpPr>
        <p:spPr>
          <a:xfrm>
            <a:off x="6868436" y="5281065"/>
            <a:ext cx="2223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Apare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Desapare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Cre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EAAF-7AC2-BA7B-F9BB-0F994EA2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1" y="4840008"/>
            <a:ext cx="636301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2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872-8407-1A42-E21F-3546AC52A4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531813"/>
            <a:ext cx="7772400" cy="649287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dirty="0">
                <a:solidFill>
                  <a:srgbClr val="D6A30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Los </a:t>
            </a:r>
            <a:r>
              <a:rPr lang="en-GB" altLang="en-US" sz="2400" dirty="0" err="1">
                <a:solidFill>
                  <a:srgbClr val="663300"/>
                </a:solidFill>
                <a:latin typeface="Comic Sans MS" panose="030F0702030302020204" pitchFamily="66" charset="0"/>
              </a:rPr>
              <a:t>deberes</a:t>
            </a:r>
            <a:r>
              <a:rPr lang="en-GB" alt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   </a:t>
            </a: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sp>
        <p:nvSpPr>
          <p:cNvPr id="86019" name="Subtitle 2">
            <a:extLst>
              <a:ext uri="{FF2B5EF4-FFF2-40B4-BE49-F238E27FC236}">
                <a16:creationId xmlns:a16="http://schemas.microsoft.com/office/drawing/2014/main" id="{FF054A1E-4078-B19D-18CD-DDD7611F8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25" y="981074"/>
            <a:ext cx="8150225" cy="4392141"/>
          </a:xfrm>
        </p:spPr>
        <p:txBody>
          <a:bodyPr>
            <a:normAutofit/>
          </a:bodyPr>
          <a:lstStyle/>
          <a:p>
            <a:r>
              <a:rPr lang="en-GB" sz="2800" dirty="0"/>
              <a:t>1. Libro p72, Act. 12 – </a:t>
            </a:r>
            <a:r>
              <a:rPr lang="en-GB" sz="2800" dirty="0" err="1"/>
              <a:t>Rellena</a:t>
            </a:r>
            <a:r>
              <a:rPr lang="en-GB" sz="2800" dirty="0"/>
              <a:t> el </a:t>
            </a:r>
            <a:r>
              <a:rPr lang="en-GB" sz="2800" dirty="0" err="1"/>
              <a:t>cuadro</a:t>
            </a:r>
            <a:r>
              <a:rPr lang="en-GB" sz="2800" dirty="0"/>
              <a:t> de </a:t>
            </a:r>
            <a:r>
              <a:rPr lang="en-GB" sz="2800" dirty="0" err="1"/>
              <a:t>Virgina</a:t>
            </a:r>
            <a:r>
              <a:rPr lang="en-GB" sz="2800" dirty="0"/>
              <a:t>, p71.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2.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Escribe 1 o 2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oraciones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el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 de 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hiciste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(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did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   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pasada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y escribe 1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oración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de 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lo que </a:t>
            </a:r>
            <a:r>
              <a:rPr lang="en-GB" altLang="en-US" sz="2800" i="1" dirty="0" err="1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harás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</a:t>
            </a:r>
          </a:p>
          <a:p>
            <a:pPr algn="l">
              <a:defRPr/>
            </a:pP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    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(</a:t>
            </a:r>
            <a:r>
              <a:rPr lang="en-GB" altLang="en-US" sz="2800" i="1" dirty="0">
                <a:solidFill>
                  <a:srgbClr val="7030A0"/>
                </a:solidFill>
                <a:latin typeface="Comic Sans MS" pitchFamily="66" charset="0"/>
                <a:cs typeface="Rod" pitchFamily="49" charset="-79"/>
              </a:rPr>
              <a:t>what you will do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) la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próxima</a:t>
            </a: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semana</a:t>
            </a:r>
            <a:endParaRPr lang="en-GB" altLang="en-US" sz="2800" i="1" dirty="0">
              <a:solidFill>
                <a:srgbClr val="002060"/>
              </a:solidFill>
              <a:latin typeface="Comic Sans MS" pitchFamily="66" charset="0"/>
              <a:cs typeface="Rod" pitchFamily="49" charset="-79"/>
            </a:endParaRPr>
          </a:p>
          <a:p>
            <a:pPr algn="l">
              <a:defRPr/>
            </a:pPr>
            <a:r>
              <a:rPr lang="en-GB" altLang="en-US" sz="2800" i="1" dirty="0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3. </a:t>
            </a:r>
            <a:r>
              <a:rPr lang="en-GB" altLang="en-US" sz="2800" i="1" dirty="0" err="1">
                <a:solidFill>
                  <a:srgbClr val="002060"/>
                </a:solidFill>
                <a:latin typeface="Comic Sans MS" pitchFamily="66" charset="0"/>
                <a:cs typeface="Rod" pitchFamily="49" charset="-79"/>
              </a:rPr>
              <a:t>Copia</a:t>
            </a:r>
            <a:endParaRPr lang="en-GB" altLang="en-US" sz="28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GB" altLang="en-US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 algn="l"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0"/>
            <a:ext cx="3542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  <a:latin typeface="Comic Sans MS" pitchFamily="66" charset="0"/>
              </a:rPr>
              <a:t>Pronunciación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4046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n-US" sz="4400" i="1" dirty="0" err="1">
                <a:latin typeface="Comic Sans MS" pitchFamily="66" charset="0"/>
              </a:rPr>
              <a:t>Diptongo</a:t>
            </a:r>
            <a:r>
              <a:rPr lang="en-GB" altLang="en-US" sz="4400" i="1" dirty="0">
                <a:latin typeface="Comic Sans MS" pitchFamily="66" charset="0"/>
              </a:rPr>
              <a:t> </a:t>
            </a:r>
            <a:r>
              <a:rPr lang="en-GB" altLang="en-US" sz="4400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4400" dirty="0">
                <a:solidFill>
                  <a:srgbClr val="000000"/>
                </a:solidFill>
                <a:latin typeface="Comic Sans MS" pitchFamily="66" charset="0"/>
              </a:rPr>
              <a:t>  -  </a:t>
            </a:r>
            <a:r>
              <a:rPr lang="en-GB" altLang="en-US" sz="4400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endParaRPr lang="en-GB" altLang="en-US" sz="4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1916832"/>
            <a:ext cx="2664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GB" altLang="en-US" sz="3200" b="1" dirty="0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>
                <a:solidFill>
                  <a:srgbClr val="000000"/>
                </a:solidFill>
                <a:latin typeface="Comic Sans MS" pitchFamily="66" charset="0"/>
              </a:rPr>
              <a:t>na</a:t>
            </a: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no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Ac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te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Ac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tuna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ne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nar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P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nado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R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nvindicar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Pl</a:t>
            </a:r>
            <a:r>
              <a:rPr lang="en-GB" altLang="en-US" sz="3200" b="1" dirty="0" err="1">
                <a:solidFill>
                  <a:srgbClr val="0070C0"/>
                </a:solidFill>
                <a:latin typeface="Comic Sans MS" pitchFamily="66" charset="0"/>
              </a:rPr>
              <a:t>ei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to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75856" y="1988840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•"/>
            </a:pPr>
            <a:r>
              <a:rPr lang="en-GB" altLang="en-US" sz="3200" dirty="0">
                <a:solidFill>
                  <a:srgbClr val="000000"/>
                </a:solidFill>
                <a:latin typeface="Comic Sans MS" pitchFamily="66" charset="0"/>
              </a:rPr>
              <a:t>F</a:t>
            </a:r>
            <a:r>
              <a:rPr lang="en-GB" altLang="en-US" sz="3200" b="1" dirty="0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>
                <a:solidFill>
                  <a:srgbClr val="000000"/>
                </a:solidFill>
                <a:latin typeface="Comic Sans MS" pitchFamily="66" charset="0"/>
              </a:rPr>
              <a:t>sta</a:t>
            </a:r>
            <a:endParaRPr lang="en-GB" altLang="en-US" sz="32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ne</a:t>
            </a:r>
            <a:endParaRPr lang="en-GB" altLang="en-US" sz="32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do</a:t>
            </a:r>
            <a:endParaRPr lang="en-GB" altLang="en-US" sz="32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so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latin typeface="Comic Sans MS" pitchFamily="66" charset="0"/>
              </a:rPr>
              <a:t>l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o</a:t>
            </a:r>
            <a:endParaRPr lang="en-GB" altLang="en-US" sz="3200" b="1" dirty="0">
              <a:solidFill>
                <a:srgbClr val="0066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nda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Trav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so</a:t>
            </a:r>
            <a:endParaRPr lang="en-GB" altLang="en-US" sz="3200" dirty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Ser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endParaRPr lang="en-GB" altLang="en-US" sz="3200" dirty="0">
              <a:solidFill>
                <a:srgbClr val="FFC000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•"/>
            </a:pPr>
            <a:r>
              <a:rPr lang="en-GB" altLang="en-US" sz="3200" dirty="0" err="1">
                <a:solidFill>
                  <a:srgbClr val="000000"/>
                </a:solidFill>
                <a:latin typeface="Comic Sans MS" pitchFamily="66" charset="0"/>
              </a:rPr>
              <a:t>Superfic</a:t>
            </a:r>
            <a:r>
              <a:rPr lang="en-GB" altLang="en-US" sz="3200" b="1" dirty="0" err="1">
                <a:solidFill>
                  <a:srgbClr val="FFC000"/>
                </a:solidFill>
                <a:latin typeface="Comic Sans MS" pitchFamily="66" charset="0"/>
              </a:rPr>
              <a:t>ie</a:t>
            </a:r>
            <a:endParaRPr lang="en-GB" alt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00192" y="1844824"/>
            <a:ext cx="2592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Cr</a:t>
            </a: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eí</a:t>
            </a:r>
            <a:r>
              <a:rPr lang="es-ES" sz="3200" dirty="0">
                <a:latin typeface="Comic Sans MS" pitchFamily="66" charset="0"/>
              </a:rPr>
              <a:t>ble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Incr</a:t>
            </a: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eí</a:t>
            </a:r>
            <a:r>
              <a:rPr lang="es-ES" sz="3200" dirty="0">
                <a:latin typeface="Comic Sans MS" pitchFamily="66" charset="0"/>
              </a:rPr>
              <a:t>ble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Caf</a:t>
            </a: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eí</a:t>
            </a:r>
            <a:r>
              <a:rPr lang="es-ES" sz="3200" dirty="0">
                <a:latin typeface="Comic Sans MS" pitchFamily="66" charset="0"/>
              </a:rPr>
              <a:t>na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Fr</a:t>
            </a: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eí</a:t>
            </a:r>
            <a:r>
              <a:rPr lang="es-ES" sz="3200" dirty="0">
                <a:latin typeface="Comic Sans MS" pitchFamily="66" charset="0"/>
              </a:rPr>
              <a:t>r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Europ</a:t>
            </a:r>
            <a:r>
              <a:rPr lang="es-ES" sz="3200" dirty="0">
                <a:solidFill>
                  <a:srgbClr val="0070C0"/>
                </a:solidFill>
                <a:latin typeface="Comic Sans MS" pitchFamily="66" charset="0"/>
              </a:rPr>
              <a:t>eí</a:t>
            </a:r>
            <a:r>
              <a:rPr lang="es-ES" sz="3200" dirty="0">
                <a:latin typeface="Comic Sans MS" pitchFamily="66" charset="0"/>
              </a:rPr>
              <a:t>smo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R</a:t>
            </a:r>
            <a:r>
              <a:rPr lang="es-ES" sz="3200" dirty="0">
                <a:solidFill>
                  <a:srgbClr val="FFC000"/>
                </a:solidFill>
                <a:latin typeface="Comic Sans MS" pitchFamily="66" charset="0"/>
              </a:rPr>
              <a:t>íe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Israel</a:t>
            </a:r>
            <a:r>
              <a:rPr lang="es-ES" sz="3200" dirty="0">
                <a:solidFill>
                  <a:srgbClr val="FFC000"/>
                </a:solidFill>
                <a:latin typeface="Comic Sans MS" pitchFamily="66" charset="0"/>
              </a:rPr>
              <a:t>íe</a:t>
            </a:r>
            <a:r>
              <a:rPr lang="es-ES" sz="3200" dirty="0">
                <a:latin typeface="Comic Sans MS" pitchFamily="66" charset="0"/>
              </a:rPr>
              <a:t>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Resfr</a:t>
            </a:r>
            <a:r>
              <a:rPr lang="es-ES" sz="3200" dirty="0">
                <a:solidFill>
                  <a:srgbClr val="FFC000"/>
                </a:solidFill>
                <a:latin typeface="Comic Sans MS" pitchFamily="66" charset="0"/>
              </a:rPr>
              <a:t>íe</a:t>
            </a:r>
            <a:r>
              <a:rPr lang="es-ES" sz="3200" dirty="0">
                <a:latin typeface="Comic Sans MS" pitchFamily="66" charset="0"/>
              </a:rPr>
              <a:t>n 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>
                <a:latin typeface="Comic Sans MS" pitchFamily="66" charset="0"/>
              </a:rPr>
              <a:t>F</a:t>
            </a:r>
            <a:r>
              <a:rPr lang="es-ES" sz="3200" dirty="0">
                <a:solidFill>
                  <a:srgbClr val="FFC000"/>
                </a:solidFill>
                <a:latin typeface="Comic Sans MS" pitchFamily="66" charset="0"/>
              </a:rPr>
              <a:t>íe</a:t>
            </a:r>
            <a:r>
              <a:rPr lang="es-ES" sz="3200" dirty="0">
                <a:latin typeface="Comic Sans MS" pitchFamily="66" charset="0"/>
              </a:rPr>
              <a:t>n</a:t>
            </a:r>
          </a:p>
          <a:p>
            <a:endParaRPr lang="es-E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4664"/>
            <a:ext cx="1512168" cy="117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825E0CC6-EC35-A946-221B-24E9583C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005"/>
            <a:ext cx="8964488" cy="40234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-¿                                        ?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</a:t>
            </a:r>
            <a:r>
              <a:rPr lang="en-GB" altLang="en-US" sz="4000" dirty="0">
                <a:solidFill>
                  <a:srgbClr val="0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Mi </a:t>
            </a:r>
            <a:r>
              <a:rPr kumimoji="0" lang="en-GB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hermana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 muy bonita y buena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587005-80C3-18CD-8511-2D7E0A10C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90805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0A4CB-6AF3-F4AB-E21B-12F1C5408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24" y="2602567"/>
            <a:ext cx="77051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C</a:t>
            </a:r>
            <a:r>
              <a:rPr kumimoji="0" lang="es-ES_tradnl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ómo</a:t>
            </a:r>
            <a:r>
              <a:rPr kumimoji="0" lang="es-ES_tradnl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</a:t>
            </a:r>
            <a:r>
              <a:rPr kumimoji="0" lang="es-ES_tradnl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tu hermana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54868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Mis amigos juegan a la fútbol todas las tardes.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Yo siempre empiezo trabajar a las 8:30 de la mañana.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¿A qué hora vas a visitas a tu madre?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Nunca tú hablas de tu viaje a España.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veces  él juega al pelota con sus amigos.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menudo ella habla de sus primos por teléfono.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Una vez al mes yo visito  mi familia.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Los clientes empiezan a llegar a las 5:30 de la tarde.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¿Sabes jugar a  rayuela.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Vosotros hablamos de la monarquía mucho.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Nosotros hablamos a Juan a menudo.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0"/>
            <a:ext cx="7484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 las frases y di si las frases están correcta o no. 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2555776" y="1052736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699792" y="1268760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483768" y="2132856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339752" y="328498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2699792" y="3789040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203848" y="4077072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267744" y="5157192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619672" y="6021288"/>
            <a:ext cx="9361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555776" y="6525344"/>
            <a:ext cx="3600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555776" y="980728"/>
            <a:ext cx="35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627784" y="1484784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483768" y="2132856"/>
            <a:ext cx="77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visitar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267744" y="3203684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627784" y="3789040"/>
            <a:ext cx="52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3059832" y="429309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123728" y="5373216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483768" y="6488668"/>
            <a:ext cx="524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1619672" y="59492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habláis </a:t>
            </a:r>
          </a:p>
        </p:txBody>
      </p:sp>
      <p:sp>
        <p:nvSpPr>
          <p:cNvPr id="32" name="31 Multiplicar"/>
          <p:cNvSpPr/>
          <p:nvPr/>
        </p:nvSpPr>
        <p:spPr>
          <a:xfrm>
            <a:off x="5580112" y="692696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32 Multiplicar"/>
          <p:cNvSpPr/>
          <p:nvPr/>
        </p:nvSpPr>
        <p:spPr>
          <a:xfrm>
            <a:off x="3131840" y="5157192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33 Multiplicar"/>
          <p:cNvSpPr/>
          <p:nvPr/>
        </p:nvSpPr>
        <p:spPr>
          <a:xfrm>
            <a:off x="4572000" y="184482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34 Multiplicar"/>
          <p:cNvSpPr/>
          <p:nvPr/>
        </p:nvSpPr>
        <p:spPr>
          <a:xfrm>
            <a:off x="5076056" y="292494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Multiplicar"/>
          <p:cNvSpPr/>
          <p:nvPr/>
        </p:nvSpPr>
        <p:spPr>
          <a:xfrm>
            <a:off x="4427984" y="400506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Multiplicar"/>
          <p:cNvSpPr/>
          <p:nvPr/>
        </p:nvSpPr>
        <p:spPr>
          <a:xfrm>
            <a:off x="6228184" y="1268760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38 Multiplicar"/>
          <p:cNvSpPr/>
          <p:nvPr/>
        </p:nvSpPr>
        <p:spPr>
          <a:xfrm>
            <a:off x="5148064" y="5661248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39 Multiplicar"/>
          <p:cNvSpPr/>
          <p:nvPr/>
        </p:nvSpPr>
        <p:spPr>
          <a:xfrm>
            <a:off x="4499992" y="616530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40 Forma en L"/>
          <p:cNvSpPr/>
          <p:nvPr/>
        </p:nvSpPr>
        <p:spPr>
          <a:xfrm rot="20574415">
            <a:off x="4602403" y="2398612"/>
            <a:ext cx="378024" cy="263686"/>
          </a:xfrm>
          <a:prstGeom prst="corner">
            <a:avLst>
              <a:gd name="adj1" fmla="val 24627"/>
              <a:gd name="adj2" fmla="val 253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41 Forma en L"/>
          <p:cNvSpPr/>
          <p:nvPr/>
        </p:nvSpPr>
        <p:spPr>
          <a:xfrm rot="20574415">
            <a:off x="5819757" y="3441173"/>
            <a:ext cx="378024" cy="263686"/>
          </a:xfrm>
          <a:prstGeom prst="corner">
            <a:avLst>
              <a:gd name="adj1" fmla="val 24627"/>
              <a:gd name="adj2" fmla="val 253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41 Forma en L">
            <a:extLst>
              <a:ext uri="{FF2B5EF4-FFF2-40B4-BE49-F238E27FC236}">
                <a16:creationId xmlns:a16="http://schemas.microsoft.com/office/drawing/2014/main" id="{7B650D33-6C80-4B07-A11D-30DA2FBF3223}"/>
              </a:ext>
            </a:extLst>
          </p:cNvPr>
          <p:cNvSpPr/>
          <p:nvPr/>
        </p:nvSpPr>
        <p:spPr>
          <a:xfrm rot="20574415">
            <a:off x="6335588" y="4620926"/>
            <a:ext cx="378024" cy="263686"/>
          </a:xfrm>
          <a:prstGeom prst="corner">
            <a:avLst>
              <a:gd name="adj1" fmla="val 24627"/>
              <a:gd name="adj2" fmla="val 253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41 Forma en L">
            <a:extLst>
              <a:ext uri="{FF2B5EF4-FFF2-40B4-BE49-F238E27FC236}">
                <a16:creationId xmlns:a16="http://schemas.microsoft.com/office/drawing/2014/main" id="{ADD8970D-CEBC-40CF-BAD2-0528627B6D2A}"/>
              </a:ext>
            </a:extLst>
          </p:cNvPr>
          <p:cNvSpPr/>
          <p:nvPr/>
        </p:nvSpPr>
        <p:spPr>
          <a:xfrm rot="20574415">
            <a:off x="5720153" y="3763654"/>
            <a:ext cx="378024" cy="263686"/>
          </a:xfrm>
          <a:prstGeom prst="corner">
            <a:avLst>
              <a:gd name="adj1" fmla="val 24627"/>
              <a:gd name="adj2" fmla="val 224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35A4D-F59C-46CF-ACA9-6DE6BD899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0825" y="512763"/>
            <a:ext cx="5040313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Termin</a:t>
            </a:r>
            <a:r>
              <a:rPr lang="en-GB" sz="7200" b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sz="72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F2B47B-1899-4C51-B6C9-A422012172ED}"/>
              </a:ext>
            </a:extLst>
          </p:cNvPr>
          <p:cNvSpPr txBox="1">
            <a:spLocks/>
          </p:cNvSpPr>
          <p:nvPr/>
        </p:nvSpPr>
        <p:spPr bwMode="auto">
          <a:xfrm>
            <a:off x="3047490" y="1776268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73F6C0C-87D2-42D3-8F82-9774312657CB}"/>
              </a:ext>
            </a:extLst>
          </p:cNvPr>
          <p:cNvSpPr txBox="1">
            <a:spLocks/>
          </p:cNvSpPr>
          <p:nvPr/>
        </p:nvSpPr>
        <p:spPr bwMode="auto">
          <a:xfrm>
            <a:off x="4103687" y="530224"/>
            <a:ext cx="50403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err="1">
                <a:latin typeface="Comic Sans MS" panose="030F0702030302020204" pitchFamily="66" charset="0"/>
              </a:rPr>
              <a:t>Termin</a:t>
            </a:r>
            <a:endParaRPr lang="en-GB" sz="6000" dirty="0"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FD22545-B1F9-490A-BB09-AF0A6D03C659}"/>
              </a:ext>
            </a:extLst>
          </p:cNvPr>
          <p:cNvSpPr txBox="1">
            <a:spLocks/>
          </p:cNvSpPr>
          <p:nvPr/>
        </p:nvSpPr>
        <p:spPr bwMode="auto">
          <a:xfrm>
            <a:off x="6940550" y="1812925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amos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áis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83B49-0F2A-4AB9-A3A6-7035970D1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88" y="520700"/>
            <a:ext cx="3673475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o</a:t>
            </a:r>
            <a:r>
              <a:rPr lang="en-GB" sz="72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r>
              <a:rPr lang="en-GB" sz="7200" b="1" u="sng" dirty="0">
                <a:solidFill>
                  <a:srgbClr val="008000"/>
                </a:solidFill>
                <a:latin typeface="Comic Sans MS" panose="030F0702030302020204" pitchFamily="66" charset="0"/>
              </a:rPr>
              <a:t>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F5FB9A4-C236-4CE3-8819-EF96C857BBA7}"/>
              </a:ext>
            </a:extLst>
          </p:cNvPr>
          <p:cNvSpPr txBox="1">
            <a:spLocks/>
          </p:cNvSpPr>
          <p:nvPr/>
        </p:nvSpPr>
        <p:spPr bwMode="auto">
          <a:xfrm>
            <a:off x="2792264" y="1869643"/>
            <a:ext cx="36734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73ED756-9F13-4C35-8AF4-6C26C182B004}"/>
              </a:ext>
            </a:extLst>
          </p:cNvPr>
          <p:cNvSpPr txBox="1">
            <a:spLocks/>
          </p:cNvSpPr>
          <p:nvPr/>
        </p:nvSpPr>
        <p:spPr bwMode="auto">
          <a:xfrm>
            <a:off x="6804248" y="1881187"/>
            <a:ext cx="36734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emos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éis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B3BB5E-4FBF-4378-AB74-3B508F63CF60}"/>
              </a:ext>
            </a:extLst>
          </p:cNvPr>
          <p:cNvSpPr txBox="1">
            <a:spLocks/>
          </p:cNvSpPr>
          <p:nvPr/>
        </p:nvSpPr>
        <p:spPr bwMode="auto">
          <a:xfrm>
            <a:off x="4211960" y="532245"/>
            <a:ext cx="36734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Volv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Volv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V</a:t>
            </a:r>
            <a:r>
              <a:rPr lang="en-GB" sz="7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ue</a:t>
            </a:r>
            <a:r>
              <a:rPr lang="en-GB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lv</a:t>
            </a:r>
            <a:endParaRPr lang="en-GB" sz="72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>
            <a:extLst>
              <a:ext uri="{FF2B5EF4-FFF2-40B4-BE49-F238E27FC236}">
                <a16:creationId xmlns:a16="http://schemas.microsoft.com/office/drawing/2014/main" id="{268B44A5-4A8E-3088-051E-33653A6B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951B1-6A3B-915F-D324-63531EE5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071" y="261893"/>
            <a:ext cx="4122734" cy="59554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Os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áis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8C5BE-B111-9492-D6FA-C1E35B92F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3516312" cy="5954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40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Lav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amos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áis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342900" lvl="0" indent="-342900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GB" altLang="en-US" sz="4000" dirty="0" err="1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lav</a:t>
            </a:r>
            <a:r>
              <a:rPr lang="en-GB" altLang="en-US" sz="4000" dirty="0" err="1">
                <a:solidFill>
                  <a:srgbClr val="00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</a:t>
            </a:r>
            <a:endParaRPr lang="en-GB" altLang="en-US" sz="4000" dirty="0">
              <a:solidFill>
                <a:srgbClr val="0066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ble&#10;&#10;Description automatically generated">
            <a:extLst>
              <a:ext uri="{FF2B5EF4-FFF2-40B4-BE49-F238E27FC236}">
                <a16:creationId xmlns:a16="http://schemas.microsoft.com/office/drawing/2014/main" id="{6DDE7B63-44F4-1C30-2678-56F72BA69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62670" r="46840" b="2487"/>
          <a:stretch/>
        </p:blipFill>
        <p:spPr bwMode="auto">
          <a:xfrm>
            <a:off x="0" y="18955"/>
            <a:ext cx="854276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0B74F1-68F1-C442-C660-AC4CA17725C3}"/>
              </a:ext>
            </a:extLst>
          </p:cNvPr>
          <p:cNvSpPr txBox="1"/>
          <p:nvPr/>
        </p:nvSpPr>
        <p:spPr>
          <a:xfrm>
            <a:off x="755576" y="11663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Libro p72, Act. 12 – Rellena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cuadro</a:t>
            </a:r>
            <a:r>
              <a:rPr lang="en-GB" dirty="0"/>
              <a:t> de </a:t>
            </a:r>
            <a:r>
              <a:rPr lang="en-GB" dirty="0" err="1"/>
              <a:t>Virgina</a:t>
            </a:r>
            <a:r>
              <a:rPr lang="en-GB" dirty="0"/>
              <a:t>, p71 - CD1.76 </a:t>
            </a:r>
          </a:p>
        </p:txBody>
      </p:sp>
      <p:pic>
        <p:nvPicPr>
          <p:cNvPr id="3" name="P1CD1.76p72Act12Se">
            <a:hlinkClick r:id="" action="ppaction://media"/>
            <a:extLst>
              <a:ext uri="{FF2B5EF4-FFF2-40B4-BE49-F238E27FC236}">
                <a16:creationId xmlns:a16="http://schemas.microsoft.com/office/drawing/2014/main" id="{8348AB76-8ADE-189F-DCBF-D041B6816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83672" y="5733256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8EEDDD-6055-F624-1C95-3DB92A6DB8C7}"/>
              </a:ext>
            </a:extLst>
          </p:cNvPr>
          <p:cNvSpPr txBox="1"/>
          <p:nvPr/>
        </p:nvSpPr>
        <p:spPr>
          <a:xfrm>
            <a:off x="827584" y="63093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Ahora</a:t>
            </a:r>
            <a:r>
              <a:rPr lang="en-GB" dirty="0"/>
              <a:t>, </a:t>
            </a:r>
            <a:r>
              <a:rPr lang="en-GB" dirty="0" err="1"/>
              <a:t>escucha</a:t>
            </a:r>
            <a:r>
              <a:rPr lang="en-GB" dirty="0"/>
              <a:t> y rellena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cuadro</a:t>
            </a:r>
            <a:r>
              <a:rPr lang="en-GB" dirty="0"/>
              <a:t> de </a:t>
            </a:r>
            <a:r>
              <a:rPr lang="en-GB" dirty="0" err="1"/>
              <a:t>Charo</a:t>
            </a:r>
            <a:r>
              <a:rPr lang="en-GB" dirty="0"/>
              <a:t> – CD1.76 </a:t>
            </a:r>
          </a:p>
        </p:txBody>
      </p:sp>
      <p:pic>
        <p:nvPicPr>
          <p:cNvPr id="5" name="P1CD1.75p71Act.11">
            <a:hlinkClick r:id="" action="ppaction://media"/>
            <a:extLst>
              <a:ext uri="{FF2B5EF4-FFF2-40B4-BE49-F238E27FC236}">
                <a16:creationId xmlns:a16="http://schemas.microsoft.com/office/drawing/2014/main" id="{DA6A2D07-8DC8-5A6D-324D-90B3F3BBD4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92950" y="576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6145" y="1629377"/>
            <a:ext cx="23042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Responsable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Inteligente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Sincero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Simpático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Trabajador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Nervioso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Tímido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Optimista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Sensible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7491" y="514459"/>
            <a:ext cx="5780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Pon el número adecuado.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Después cambia los adjetivos al femenino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347864" y="1700808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Nice / friendly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Responsible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Hard worker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Intelligent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Honest, sincere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Optimistic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Nervous / excitable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Sensitive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Shy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5805264"/>
            <a:ext cx="78742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¿Cómo eres?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 chico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muy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responsable y trabajador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pero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un poco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tímido</a:t>
            </a:r>
          </a:p>
        </p:txBody>
      </p:sp>
      <p:sp>
        <p:nvSpPr>
          <p:cNvPr id="10" name="9 Llamada ovalada"/>
          <p:cNvSpPr/>
          <p:nvPr/>
        </p:nvSpPr>
        <p:spPr>
          <a:xfrm>
            <a:off x="6500564" y="4994273"/>
            <a:ext cx="2376263" cy="1008112"/>
          </a:xfrm>
          <a:prstGeom prst="wedgeEllipseCallout">
            <a:avLst>
              <a:gd name="adj1" fmla="val -36758"/>
              <a:gd name="adj2" fmla="val 85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Pregunta a tu compañero por su carácter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2708920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979712" y="3140968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051720" y="3645024"/>
            <a:ext cx="316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835696" y="4077072"/>
            <a:ext cx="447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/a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547664" y="458112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/a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1700808"/>
            <a:ext cx="341760" cy="434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</p:txBody>
      </p:sp>
      <p:pic>
        <p:nvPicPr>
          <p:cNvPr id="17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0426" y="5355468"/>
            <a:ext cx="899592" cy="899592"/>
          </a:xfrm>
          <a:prstGeom prst="rect">
            <a:avLst/>
          </a:prstGeom>
          <a:noFill/>
        </p:spPr>
      </p:pic>
      <p:sp>
        <p:nvSpPr>
          <p:cNvPr id="2" name="2 CuadroTexto">
            <a:extLst>
              <a:ext uri="{FF2B5EF4-FFF2-40B4-BE49-F238E27FC236}">
                <a16:creationId xmlns:a16="http://schemas.microsoft.com/office/drawing/2014/main" id="{46E5C97E-93CF-10B8-DA2A-77B148F4877B}"/>
              </a:ext>
            </a:extLst>
          </p:cNvPr>
          <p:cNvSpPr txBox="1"/>
          <p:nvPr/>
        </p:nvSpPr>
        <p:spPr>
          <a:xfrm>
            <a:off x="179512" y="0"/>
            <a:ext cx="601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Introducción: el carácter de una persona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3E2A9-6B57-790E-8466-0757695D4287}"/>
              </a:ext>
            </a:extLst>
          </p:cNvPr>
          <p:cNvSpPr txBox="1"/>
          <p:nvPr/>
        </p:nvSpPr>
        <p:spPr>
          <a:xfrm>
            <a:off x="5670402" y="1321601"/>
            <a:ext cx="34563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mic Sans MS" panose="030F0702030302020204" pitchFamily="66" charset="0"/>
              </a:rPr>
              <a:t>Regla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  <a:p>
            <a:r>
              <a:rPr lang="en-GB" b="1" dirty="0">
                <a:solidFill>
                  <a:srgbClr val="002060"/>
                </a:solidFill>
                <a:latin typeface="Comic Sans MS" panose="030F0702030302020204" pitchFamily="66" charset="0"/>
              </a:rPr>
              <a:t>Toda palabra </a:t>
            </a:r>
            <a:r>
              <a:rPr lang="en-GB" dirty="0">
                <a:latin typeface="Comic Sans MS" panose="030F0702030302020204" pitchFamily="66" charset="0"/>
              </a:rPr>
              <a:t>que termina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: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     _</a:t>
            </a:r>
            <a:r>
              <a:rPr lang="en-GB" sz="28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ble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         _</a:t>
            </a:r>
            <a:r>
              <a:rPr lang="en-GB" sz="28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ente</a:t>
            </a:r>
            <a:endParaRPr lang="en-GB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        _</a:t>
            </a:r>
            <a:r>
              <a:rPr lang="en-GB" sz="28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ista</a:t>
            </a:r>
            <a:endParaRPr lang="en-GB" sz="28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                   …es </a:t>
            </a:r>
            <a:r>
              <a:rPr lang="en-GB" sz="2400" b="1" dirty="0" err="1">
                <a:solidFill>
                  <a:srgbClr val="D60093"/>
                </a:solidFill>
                <a:latin typeface="Comic Sans MS" panose="030F0702030302020204" pitchFamily="66" charset="0"/>
              </a:rPr>
              <a:t>femenina</a:t>
            </a:r>
            <a:endParaRPr lang="en-GB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</a:t>
            </a:r>
            <a:r>
              <a:rPr lang="en-GB" sz="2400" b="1" dirty="0" err="1">
                <a:solidFill>
                  <a:srgbClr val="D60093"/>
                </a:solidFill>
                <a:latin typeface="Comic Sans MS" panose="030F0702030302020204" pitchFamily="66" charset="0"/>
              </a:rPr>
              <a:t>temida</a:t>
            </a:r>
            <a:endParaRPr lang="en-GB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D60093"/>
                </a:solidFill>
                <a:latin typeface="Comic Sans MS" panose="030F0702030302020204" pitchFamily="66" charset="0"/>
              </a:rPr>
              <a:t>              </a:t>
            </a:r>
            <a:r>
              <a:rPr lang="en-GB" sz="2400" b="1" dirty="0" err="1">
                <a:solidFill>
                  <a:srgbClr val="D60093"/>
                </a:solidFill>
                <a:latin typeface="Comic Sans MS" panose="030F0702030302020204" pitchFamily="66" charset="0"/>
              </a:rPr>
              <a:t>tímida</a:t>
            </a:r>
            <a:endParaRPr lang="en-GB" sz="2400" b="1" dirty="0"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9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(4:3)</PresentationFormat>
  <Paragraphs>271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4_Office Theme</vt:lpstr>
      <vt:lpstr>Tema de Office</vt:lpstr>
      <vt:lpstr>Office Theme</vt:lpstr>
      <vt:lpstr>20_Office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Los deberes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106</cp:revision>
  <dcterms:created xsi:type="dcterms:W3CDTF">2020-09-22T16:21:34Z</dcterms:created>
  <dcterms:modified xsi:type="dcterms:W3CDTF">2023-12-06T19:35:35Z</dcterms:modified>
</cp:coreProperties>
</file>