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16" r:id="rId2"/>
    <p:sldMasterId id="2147483841" r:id="rId3"/>
  </p:sldMasterIdLst>
  <p:notesMasterIdLst>
    <p:notesMasterId r:id="rId13"/>
  </p:notesMasterIdLst>
  <p:sldIdLst>
    <p:sldId id="1822" r:id="rId4"/>
    <p:sldId id="1936" r:id="rId5"/>
    <p:sldId id="1942" r:id="rId6"/>
    <p:sldId id="1943" r:id="rId7"/>
    <p:sldId id="1938" r:id="rId8"/>
    <p:sldId id="1947" r:id="rId9"/>
    <p:sldId id="1945" r:id="rId10"/>
    <p:sldId id="1815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8000"/>
    <a:srgbClr val="FF66CC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80" autoAdjust="0"/>
    <p:restoredTop sz="94660"/>
  </p:normalViewPr>
  <p:slideViewPr>
    <p:cSldViewPr>
      <p:cViewPr>
        <p:scale>
          <a:sx n="86" d="100"/>
          <a:sy n="86" d="100"/>
        </p:scale>
        <p:origin x="1709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26162-A35A-4F28-89BF-38C8F4F81E6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8A818-4AD6-48AC-858B-AF7B2F46A7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49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DDFB4-581B-3854-CD02-99D4001D5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A9580-692B-160F-9F53-B225C4F3D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6F8CE-8025-F2D2-8A8B-C01A9910F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C82A7-71B1-4379-AD27-DEBF62884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6626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F00B5-6DEB-BDFA-9219-A20BBA167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BD6F4A-196A-B65D-1AF4-58426D6BC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B2BE79-EC6E-8979-0661-AFF0A2465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48B9F-D53A-40BA-B201-DAB7EA60FD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843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F8216E-0EE7-5546-8F57-C26ED77AED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44E95-4A66-CAA0-BCA7-3717E8C9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A55E31-E349-19C4-9DBF-F34C0B71D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3597A-01FF-4E46-88C1-862720B47F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7195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27282-C6A2-61F5-CB9C-4D8D75938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7E47D-CC9D-6588-D032-939CE87E9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B3178-5960-DB99-E52E-D246BEBF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944B5-CE4C-4628-A8D4-94401293F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74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64476-1D8B-F4E9-52F3-5856C6D0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8945E7-C4D9-0D69-F913-71E98A5FD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D9A025-B99E-96CF-FF79-46462709E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06B0-FAAC-46C0-B31F-78A145EF2A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3189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611985-F01F-8D30-B0BA-ED7AC349F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D8EDE2-5600-64E2-1C54-E838AEB1B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D78DB3-3117-42B6-7CA4-76446D942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512B-5F5A-435C-A2EA-AEC0FBD23D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0125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649EA1-74BE-1387-AF25-5C2FE833E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D515DF-9336-DDF5-FE0B-45F0EA9660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C100ED-868F-5F1E-F86A-7223B93BB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AF477-F04A-4ABA-A902-CE249960C7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4667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337F9-D604-7E42-A5A5-E701F7543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5BB6B-2C39-1576-404C-B64B52CD0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CDF4E-161A-AB8B-D924-261901567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55A04-8972-4081-9069-4E56C3C1C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9495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FAE0-2EDE-33FF-4C09-65AD7429F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EBAB1-A58A-5846-4172-FC7C7F896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8D6BC-B068-FE5C-8BD0-427A841E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7A2A-478E-49D9-AD2F-CAD26B2EC0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926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128970-8E7C-F405-A5F7-4D2E02BF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BADD8-371F-DA5E-3B33-758105970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30CAB-4F94-DE62-7ADC-AAB20A9F8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AE523-F8FA-436E-8A2D-ED55A429A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2502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020FB-5158-D0AD-8CBE-9F6DC548C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1EB656-DD76-E257-C461-3E9D04730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C85E3A-9D60-A2EB-1B19-B482D30B5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67E-9F25-45F3-8721-901491AC4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3007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63231-8A0A-58F1-5D2E-1F5BDFE3CA9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636-D1C5-E31F-6A11-69C7DCC242B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1" y="6245227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A2156-849C-0FC4-7F48-3D00582EB8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29782A1-2A10-454A-8D7B-4060D7504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921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B4C38-7047-DECE-5B18-D810B96BA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72E8D9-93AE-E221-7057-74146506E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83A15F-4F42-5BEB-DA09-5091AC4C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A542E6-1FA3-3E2B-9B20-73537FD4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E93E7-C134-DEDA-952C-D899C16B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0329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9F68-E2A2-CBF6-BEA1-2A56E054A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BB330-17CA-970C-2A09-F261B3A4B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77B6B3-E8CE-7656-74BF-9B69E0D1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5FAA75-4762-943B-C039-858E22351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BB64E7-297A-CA08-4E5A-846F02B6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022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59953-0CD7-F182-80EF-0D88F77D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DDC969-D98B-6A7B-EEB5-BB114A99B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A73CFD-DB62-5CC4-E6B8-29D92269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C1E9AF-5E93-48AD-C968-A88DD350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7FA199-7BC5-5FA1-DD53-94BA2FE4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681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0B5D1-8837-1144-8323-48B56E8D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A74AA-EC13-20EF-756F-7CEE1A1F9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E5FDCB-3C04-3A89-520F-F0C610024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27AF1-41E9-B197-A988-00D8A15E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7F5095-952F-1FFB-28AC-FA171F097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09BD43-C235-6220-5E8A-6094E255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175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5505B-C082-326F-FBA5-EDC40684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2248BD-9391-403C-166E-2FB4DC2E7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5A2FC7-56B5-AA44-AA28-A78AACFB0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452FFA-9D17-1D98-99E9-BCF6ED320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BD61EC-9942-7BEB-190C-2FEC5085D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2AE2CE-7BFC-C21D-509F-F1451F468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F8E569-FA87-4A35-6C73-9B5F38AED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5CDE1F-7AF4-799A-4D11-CBF88AE1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511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66E42-D9F1-B2C9-08B5-04B078AD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510135-8195-0C67-914C-3D756DB5B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8CA1ED-8A7A-3ABB-E43B-C46F7910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200890-0348-63E4-AF21-9DA3FD9B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0780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4F5A99-C388-1A64-D4B0-01D2DA72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630D02-7805-7858-3B13-3A68EFF6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D0F393-326E-5540-9460-2B8AD002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774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04B53-F0A6-E812-75A7-554A8FC4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D3F830-BCA9-5E73-721A-B836030A8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959A2A-33A7-2D65-D7D1-47A674064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7C82F6-0BC3-239E-1630-F5B1902D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17CCDB-CCC7-B82A-2FA5-367F15CE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E9CA95-82F0-E87E-38E4-2B858E92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726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D6272-41EA-AD57-2A50-A0E95262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0FE164-5435-E956-3637-CB8BF4038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4BFF3B-30F8-1188-ED33-07B76BE87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0BD1B5-71A7-87CB-26F6-6459A041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41B41-462E-4964-BCC8-46A6480D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25D179-1E18-7F41-05EB-E3E25C63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2984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5FD20-52F0-4AE3-61DD-60CBCE81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A2F799-06ED-5956-9B7F-14131A960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0D7693-00B1-4DB2-CCF9-206FA228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A6B5F8-2590-13A0-CBC5-0252A0D4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A60A3-BF1F-E79F-04BC-87F6F6A0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39086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5A22E4-17D8-DEF4-4304-9169887C7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250630-43B8-CF8C-B75A-360756F8C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DCBC7C-75BB-A8F1-794E-9EF1FEB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CCAB9E-4AC9-54DA-521C-E454019B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9AEE6-CEF0-E02E-9613-4AC8C137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871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92D4C-4373-4523-9CC2-12A69D0F4B20}" type="datetimeFigureOut">
              <a:rPr lang="es-ES" smtClean="0"/>
              <a:pPr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B5277E-2B5A-7CA6-26E5-8E8F2EB00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1735982-58E5-B292-EA1A-BD22EB603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4930D5-540C-4C3C-BAF0-C27EB00A4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27467A-7DA9-9117-FED8-A30BD43AA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110A7A-9A19-11CD-E59F-7E00554ED5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153FDE88-2C94-44EB-9268-0B85E3B21C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356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159CD7-E201-0EFC-22B8-63F6FDAB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A1F4F7-7A4E-140C-BB0D-A9D5ABFB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AFB8C8-FD49-D717-A241-5E6843817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1F2D-9DB6-4696-8DDF-71DE2309D8F0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C8FC7D-8218-6048-CCDE-73DD63CC6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94758-A904-E42E-09E5-084039947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2970292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0070C0"/>
                </a:solidFill>
                <a:latin typeface="Comic Sans MS" pitchFamily="66" charset="0"/>
              </a:rPr>
              <a:t>	    - pedir trabajo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3840842"/>
            <a:ext cx="1353751" cy="153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51520" y="89954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Clase 2 de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	    	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: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miércoles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30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de </a:t>
            </a:r>
            <a:r>
              <a:rPr lang="en-GB" altLang="en-US" dirty="0" err="1">
                <a:solidFill>
                  <a:prstClr val="black"/>
                </a:solidFill>
                <a:latin typeface="Comic Sans MS" pitchFamily="66" charset="0"/>
              </a:rPr>
              <a:t>septiembre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U2Pa2 Upper Intermediate 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1981150"/>
            <a:ext cx="7202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 que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vamos a </a:t>
            </a:r>
            <a:r>
              <a:rPr lang="es-ES" sz="4000" dirty="0" err="1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hac</a:t>
            </a:r>
            <a:r>
              <a:rPr kumimoji="0" lang="es-E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er</a:t>
            </a:r>
            <a:r>
              <a:rPr lang="es-ES" sz="4000" dirty="0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 hoy día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7C5D-F477-539D-DBA7-B21F92A1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875" y="1408335"/>
            <a:ext cx="5279156" cy="226825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GB" sz="2700" dirty="0">
                <a:solidFill>
                  <a:srgbClr val="0070C0"/>
                </a:solidFill>
                <a:latin typeface="Comic Sans MS" panose="030F0702030302020204" pitchFamily="66" charset="0"/>
              </a:rPr>
              <a:t>En parejas</a:t>
            </a:r>
            <a:br>
              <a:rPr lang="en-GB" sz="2700" dirty="0">
                <a:latin typeface="Comic Sans MS" panose="030F0702030302020204" pitchFamily="66" charset="0"/>
              </a:rPr>
            </a:br>
            <a:br>
              <a:rPr lang="en-GB" sz="2700" dirty="0">
                <a:latin typeface="Comic Sans MS" panose="030F0702030302020204" pitchFamily="66" charset="0"/>
              </a:rPr>
            </a:br>
            <a:r>
              <a:rPr lang="en-GB" sz="2700" dirty="0">
                <a:latin typeface="Comic Sans MS" panose="030F0702030302020204" pitchFamily="66" charset="0"/>
              </a:rPr>
              <a:t>1.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Pregunta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a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tu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compañero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/a </a:t>
            </a: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 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qué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hizo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la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semana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pasada</a:t>
            </a: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2.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Reporta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 la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clase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lo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que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hizo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en-GB" sz="27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19" name="Picture 3" descr="A person and person looking at something&#10;&#10;AI-generated content may be incorrect.">
            <a:extLst>
              <a:ext uri="{FF2B5EF4-FFF2-40B4-BE49-F238E27FC236}">
                <a16:creationId xmlns:a16="http://schemas.microsoft.com/office/drawing/2014/main" id="{40193601-3CD0-F5C9-5797-70FD1659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5" y="2024844"/>
            <a:ext cx="33552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20D2E1-3804-F17E-4FD8-DE75BA43C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241025"/>
              </p:ext>
            </p:extLst>
          </p:nvPr>
        </p:nvGraphicFramePr>
        <p:xfrm>
          <a:off x="278650" y="485608"/>
          <a:ext cx="8586700" cy="5886784"/>
        </p:xfrm>
        <a:graphic>
          <a:graphicData uri="http://schemas.openxmlformats.org/drawingml/2006/table">
            <a:tbl>
              <a:tblPr firstRow="1" firstCol="1" bandRow="1"/>
              <a:tblGrid>
                <a:gridCol w="1994293">
                  <a:extLst>
                    <a:ext uri="{9D8B030D-6E8A-4147-A177-3AD203B41FA5}">
                      <a16:colId xmlns:a16="http://schemas.microsoft.com/office/drawing/2014/main" val="1239525729"/>
                    </a:ext>
                  </a:extLst>
                </a:gridCol>
                <a:gridCol w="2415943">
                  <a:extLst>
                    <a:ext uri="{9D8B030D-6E8A-4147-A177-3AD203B41FA5}">
                      <a16:colId xmlns:a16="http://schemas.microsoft.com/office/drawing/2014/main" val="3478789790"/>
                    </a:ext>
                  </a:extLst>
                </a:gridCol>
                <a:gridCol w="2101347">
                  <a:extLst>
                    <a:ext uri="{9D8B030D-6E8A-4147-A177-3AD203B41FA5}">
                      <a16:colId xmlns:a16="http://schemas.microsoft.com/office/drawing/2014/main" val="3540243688"/>
                    </a:ext>
                  </a:extLst>
                </a:gridCol>
                <a:gridCol w="2075117">
                  <a:extLst>
                    <a:ext uri="{9D8B030D-6E8A-4147-A177-3AD203B41FA5}">
                      <a16:colId xmlns:a16="http://schemas.microsoft.com/office/drawing/2014/main" val="2867331212"/>
                    </a:ext>
                  </a:extLst>
                </a:gridCol>
              </a:tblGrid>
              <a:tr h="118756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1. Servir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2. Pedir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3. Repetir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4. Seguir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0063375"/>
                  </a:ext>
                </a:extLst>
              </a:tr>
              <a:tr h="14466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5. Elegir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6.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Recomendar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7. Negar</a:t>
                      </a:r>
                      <a:endParaRPr lang="en-GB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8.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Sentir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06463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9.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Convertir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Advertir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Conseguir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Perseguir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029552"/>
                  </a:ext>
                </a:extLst>
              </a:tr>
              <a:tr h="181239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Proseguir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Medir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Corregir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16. </a:t>
                      </a:r>
                      <a:r>
                        <a:rPr lang="en-GB" sz="2400" kern="100" dirty="0" err="1"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Despedir</a:t>
                      </a:r>
                      <a:endParaRPr lang="en-GB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595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58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B93B-E780-C8DA-019A-3D51710C0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44824"/>
            <a:ext cx="7886700" cy="1325563"/>
          </a:xfrm>
        </p:spPr>
        <p:txBody>
          <a:bodyPr>
            <a:noAutofit/>
          </a:bodyPr>
          <a:lstStyle/>
          <a:p>
            <a:r>
              <a:rPr lang="en-GB" sz="1800" dirty="0" err="1">
                <a:latin typeface="Comic Sans MS" panose="030F0702030302020204" pitchFamily="66" charset="0"/>
              </a:rPr>
              <a:t>Qué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vergüenza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 err="1">
                <a:latin typeface="Comic Sans MS" panose="030F0702030302020204" pitchFamily="66" charset="0"/>
              </a:rPr>
              <a:t>Diéresis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Es </a:t>
            </a:r>
            <a:r>
              <a:rPr lang="en-GB" sz="1800" dirty="0" err="1">
                <a:latin typeface="Comic Sans MS" panose="030F0702030302020204" pitchFamily="66" charset="0"/>
              </a:rPr>
              <a:t>cálido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 err="1">
                <a:latin typeface="Comic Sans MS" panose="030F0702030302020204" pitchFamily="66" charset="0"/>
              </a:rPr>
              <a:t>Noruega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 err="1">
                <a:latin typeface="Comic Sans MS" panose="030F0702030302020204" pitchFamily="66" charset="0"/>
              </a:rPr>
              <a:t>Tuviste</a:t>
            </a:r>
            <a:r>
              <a:rPr lang="en-GB" sz="1800" dirty="0">
                <a:latin typeface="Comic Sans MS" panose="030F0702030302020204" pitchFamily="66" charset="0"/>
              </a:rPr>
              <a:t> suerte </a:t>
            </a:r>
            <a:r>
              <a:rPr lang="en-GB" sz="1800" dirty="0" err="1">
                <a:latin typeface="Comic Sans MS" panose="030F0702030302020204" pitchFamily="66" charset="0"/>
              </a:rPr>
              <a:t>porque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cuando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yo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fui</a:t>
            </a:r>
            <a:r>
              <a:rPr lang="en-GB" sz="1800" dirty="0">
                <a:latin typeface="Comic Sans MS" panose="030F0702030302020204" pitchFamily="66" charset="0"/>
              </a:rPr>
              <a:t> la </a:t>
            </a:r>
            <a:r>
              <a:rPr lang="en-GB" sz="1800" dirty="0" err="1">
                <a:latin typeface="Comic Sans MS" panose="030F0702030302020204" pitchFamily="66" charset="0"/>
              </a:rPr>
              <a:t>semana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pasada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hacía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mucho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frío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Algo para </a:t>
            </a:r>
            <a:r>
              <a:rPr lang="en-GB" sz="1800" dirty="0" err="1">
                <a:latin typeface="Comic Sans MS" panose="030F0702030302020204" pitchFamily="66" charset="0"/>
              </a:rPr>
              <a:t>hacer</a:t>
            </a:r>
            <a:r>
              <a:rPr lang="en-GB" sz="1800" dirty="0">
                <a:latin typeface="Comic Sans MS" panose="030F0702030302020204" pitchFamily="66" charset="0"/>
              </a:rPr>
              <a:t>/visitor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Lo </a:t>
            </a:r>
            <a:r>
              <a:rPr lang="en-GB" sz="1800" dirty="0" err="1">
                <a:latin typeface="Comic Sans MS" panose="030F0702030302020204" pitchFamily="66" charset="0"/>
              </a:rPr>
              <a:t>disfrutó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mucho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Sus </a:t>
            </a:r>
            <a:r>
              <a:rPr lang="en-GB" sz="1800" dirty="0" err="1">
                <a:latin typeface="Comic Sans MS" panose="030F0702030302020204" pitchFamily="66" charset="0"/>
              </a:rPr>
              <a:t>hijas</a:t>
            </a:r>
            <a:r>
              <a:rPr lang="en-GB" sz="1800" dirty="0">
                <a:latin typeface="Comic Sans MS" panose="030F0702030302020204" pitchFamily="66" charset="0"/>
              </a:rPr>
              <a:t> se </a:t>
            </a:r>
            <a:r>
              <a:rPr lang="en-GB" sz="1800" dirty="0" err="1">
                <a:latin typeface="Comic Sans MS" panose="030F0702030302020204" pitchFamily="66" charset="0"/>
              </a:rPr>
              <a:t>marearon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Las </a:t>
            </a:r>
            <a:r>
              <a:rPr lang="en-GB" sz="1800" dirty="0" err="1">
                <a:latin typeface="Comic Sans MS" panose="030F0702030302020204" pitchFamily="66" charset="0"/>
              </a:rPr>
              <a:t>tabletas</a:t>
            </a:r>
            <a:r>
              <a:rPr lang="en-GB" sz="1800" dirty="0">
                <a:latin typeface="Comic Sans MS" panose="030F0702030302020204" pitchFamily="66" charset="0"/>
              </a:rPr>
              <a:t> contra el </a:t>
            </a:r>
            <a:r>
              <a:rPr lang="en-GB" sz="1800" dirty="0" err="1">
                <a:latin typeface="Comic Sans MS" panose="030F0702030302020204" pitchFamily="66" charset="0"/>
              </a:rPr>
              <a:t>mareo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no </a:t>
            </a:r>
            <a:r>
              <a:rPr lang="en-GB" sz="1800" dirty="0" err="1">
                <a:latin typeface="Comic Sans MS" panose="030F0702030302020204" pitchFamily="66" charset="0"/>
              </a:rPr>
              <a:t>eran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veganasn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A </a:t>
            </a:r>
            <a:r>
              <a:rPr lang="en-GB" sz="1800" dirty="0" err="1">
                <a:latin typeface="Comic Sans MS" panose="030F0702030302020204" pitchFamily="66" charset="0"/>
              </a:rPr>
              <a:t>propósito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Se </a:t>
            </a:r>
            <a:r>
              <a:rPr lang="en-GB" sz="1800" dirty="0" err="1">
                <a:latin typeface="Comic Sans MS" panose="030F0702030302020204" pitchFamily="66" charset="0"/>
              </a:rPr>
              <a:t>reunió</a:t>
            </a:r>
            <a:r>
              <a:rPr lang="en-GB" sz="1800" dirty="0">
                <a:latin typeface="Comic Sans MS" panose="030F0702030302020204" pitchFamily="66" charset="0"/>
              </a:rPr>
              <a:t> con </a:t>
            </a:r>
            <a:r>
              <a:rPr lang="en-GB" sz="1800" dirty="0" err="1">
                <a:latin typeface="Comic Sans MS" panose="030F0702030302020204" pitchFamily="66" charset="0"/>
              </a:rPr>
              <a:t>una</a:t>
            </a:r>
            <a:r>
              <a:rPr lang="en-GB" sz="1800" dirty="0">
                <a:latin typeface="Comic Sans MS" panose="030F0702030302020204" pitchFamily="66" charset="0"/>
              </a:rPr>
              <a:t> amiga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 err="1">
                <a:latin typeface="Comic Sans MS" panose="030F0702030302020204" pitchFamily="66" charset="0"/>
              </a:rPr>
              <a:t>Charlaron</a:t>
            </a:r>
            <a:r>
              <a:rPr lang="en-GB" sz="1800" dirty="0">
                <a:latin typeface="Comic Sans MS" panose="030F0702030302020204" pitchFamily="66" charset="0"/>
              </a:rPr>
              <a:t> – </a:t>
            </a:r>
            <a:r>
              <a:rPr lang="en-GB" sz="1800" dirty="0" err="1">
                <a:latin typeface="Comic Sans MS" panose="030F0702030302020204" pitchFamily="66" charset="0"/>
              </a:rPr>
              <a:t>charlar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He </a:t>
            </a:r>
            <a:r>
              <a:rPr lang="en-GB" sz="1800" dirty="0" err="1">
                <a:latin typeface="Comic Sans MS" panose="030F0702030302020204" pitchFamily="66" charset="0"/>
              </a:rPr>
              <a:t>desayunado</a:t>
            </a:r>
            <a:r>
              <a:rPr lang="en-GB" sz="1800" dirty="0">
                <a:latin typeface="Comic Sans MS" panose="030F0702030302020204" pitchFamily="66" charset="0"/>
              </a:rPr>
              <a:t> antes de </a:t>
            </a:r>
            <a:r>
              <a:rPr lang="en-GB" sz="1800" dirty="0" err="1">
                <a:latin typeface="Comic Sans MS" panose="030F0702030302020204" pitchFamily="66" charset="0"/>
              </a:rPr>
              <a:t>ir</a:t>
            </a:r>
            <a:r>
              <a:rPr lang="en-GB" sz="1800" dirty="0">
                <a:latin typeface="Comic Sans MS" panose="030F0702030302020204" pitchFamily="66" charset="0"/>
              </a:rPr>
              <a:t> a España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Fui a B. para </a:t>
            </a:r>
            <a:r>
              <a:rPr lang="en-GB" sz="1800" dirty="0" err="1">
                <a:latin typeface="Comic Sans MS" panose="030F0702030302020204" pitchFamily="66" charset="0"/>
              </a:rPr>
              <a:t>embarcar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en</a:t>
            </a:r>
            <a:r>
              <a:rPr lang="en-GB" sz="1800" dirty="0">
                <a:latin typeface="Comic Sans MS" panose="030F0702030302020204" pitchFamily="66" charset="0"/>
              </a:rPr>
              <a:t> el </a:t>
            </a:r>
            <a:r>
              <a:rPr lang="en-GB" sz="1800" dirty="0" err="1">
                <a:latin typeface="Comic Sans MS" panose="030F0702030302020204" pitchFamily="66" charset="0"/>
              </a:rPr>
              <a:t>crucero</a:t>
            </a:r>
            <a:endParaRPr lang="en-GB" sz="1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287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2B37-2484-E516-0A2C-DD9A7AEA1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95" y="1064488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1. Libro de </a:t>
            </a:r>
            <a:r>
              <a:rPr lang="en-GB" dirty="0" err="1">
                <a:latin typeface="Comic Sans MS" panose="030F0702030302020204" pitchFamily="66" charset="0"/>
              </a:rPr>
              <a:t>texto</a:t>
            </a:r>
            <a:r>
              <a:rPr lang="en-GB" dirty="0">
                <a:latin typeface="Comic Sans MS" panose="030F0702030302020204" pitchFamily="66" charset="0"/>
              </a:rPr>
              <a:t>:</a:t>
            </a: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>
                <a:latin typeface="Comic Sans MS" panose="030F0702030302020204" pitchFamily="66" charset="0"/>
              </a:rPr>
              <a:t>    - </a:t>
            </a:r>
            <a:r>
              <a:rPr lang="en-GB" dirty="0" err="1">
                <a:latin typeface="Comic Sans MS" panose="030F0702030302020204" pitchFamily="66" charset="0"/>
              </a:rPr>
              <a:t>página</a:t>
            </a:r>
            <a:r>
              <a:rPr lang="en-GB" dirty="0">
                <a:latin typeface="Comic Sans MS" panose="030F0702030302020204" pitchFamily="66" charset="0"/>
              </a:rPr>
              <a:t> 24,actividad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DF921D-4C90-8B3E-D46D-46247EDB2F89}"/>
              </a:ext>
            </a:extLst>
          </p:cNvPr>
          <p:cNvSpPr txBox="1"/>
          <p:nvPr/>
        </p:nvSpPr>
        <p:spPr>
          <a:xfrm>
            <a:off x="432126" y="2780111"/>
            <a:ext cx="8971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3.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Escucha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otra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vez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 rellena – CD1.18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página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24,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actividad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7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53B2CD-2BA5-D0FA-75A2-D19EF45908BB}"/>
              </a:ext>
            </a:extLst>
          </p:cNvPr>
          <p:cNvSpPr txBox="1"/>
          <p:nvPr/>
        </p:nvSpPr>
        <p:spPr>
          <a:xfrm>
            <a:off x="344952" y="4149080"/>
            <a:ext cx="81819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Ahora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lee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parejas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5E775E-EA19-D6FD-0D49-3D06896986A9}"/>
              </a:ext>
            </a:extLst>
          </p:cNvPr>
          <p:cNvSpPr txBox="1"/>
          <p:nvPr/>
        </p:nvSpPr>
        <p:spPr>
          <a:xfrm>
            <a:off x="441814" y="1993626"/>
            <a:ext cx="8612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2.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Escucha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      y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anota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completa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los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datos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8718192-B430-FDC5-9E3C-E8E0C52C8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1948927"/>
            <a:ext cx="1003971" cy="85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05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85EF87-9AB6-F2F9-CA61-353943D5410A}"/>
              </a:ext>
            </a:extLst>
          </p:cNvPr>
          <p:cNvSpPr txBox="1"/>
          <p:nvPr/>
        </p:nvSpPr>
        <p:spPr>
          <a:xfrm>
            <a:off x="395536" y="186766"/>
            <a:ext cx="8352928" cy="6484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Rellena los espacios en blanco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Bueno, Tessa, hoy te voy a 1. …………………… a hacer tu currículum.  Vamos a ver. Primero tienes que 2…………………………. Tus datos personales. Nombre y apellidos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Sí, Tessa Ellis  3. …………………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¿Edad?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4. ………………………………… años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¿Fecha de 5. …………………?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El diecisiete de junio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 Bueno, lo demás lo 6. ……………………  tú…dirección, lugar de nacimiento…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Vale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 Bien, ahora vamos a 7. …………………….  la sección de formación y estudios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Sí, estoy haciendo el último año de 8……………………... en el instituto.  También estudio lengua y literatura en la escuela 9. ………………………. de Londres.  De idiomas, hablo inglés, español, alemán y un poco de 10. ………………………..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Bien, y ¿experiencia laboral tienes? 11……………………. trabajado en algún sitio?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Sí, en el instituto 12. ……………………. una experiencia de trabajo y 13. ……………………………..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	dos semanas en una oficina, el año pasado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Vamos a ver…ahora otros datos de 14. ………………….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Pues, bailo, hago ballet y 15. ………………………… moderna…toco el piano, me gusta mucho la 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	música en general, leer…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16. …………………….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Tessa:	Gracias 17. ……………. Su ayuda, profesor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60375" indent="-640715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Profesor:	De nada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9740" indent="-640080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kern="100" dirty="0">
                <a:effectLst/>
                <a:latin typeface="Comic Sans MS" panose="030F07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195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E5329-91E6-19CE-B883-B6DB78F37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9D9C6-6926-B00C-B1A1-701E5AB2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8" y="823621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1. Libro de </a:t>
            </a:r>
            <a:r>
              <a:rPr lang="en-GB" dirty="0" err="1">
                <a:latin typeface="Comic Sans MS" panose="030F0702030302020204" pitchFamily="66" charset="0"/>
              </a:rPr>
              <a:t>texto</a:t>
            </a:r>
            <a:r>
              <a:rPr lang="en-GB" dirty="0">
                <a:latin typeface="Comic Sans MS" panose="030F0702030302020204" pitchFamily="66" charset="0"/>
              </a:rPr>
              <a:t>, </a:t>
            </a:r>
            <a:r>
              <a:rPr lang="en-GB" dirty="0" err="1">
                <a:latin typeface="Comic Sans MS" panose="030F0702030302020204" pitchFamily="66" charset="0"/>
              </a:rPr>
              <a:t>página</a:t>
            </a:r>
            <a:r>
              <a:rPr lang="en-GB" dirty="0">
                <a:latin typeface="Comic Sans MS" panose="030F0702030302020204" pitchFamily="66" charset="0"/>
              </a:rPr>
              <a:t> 24, </a:t>
            </a:r>
            <a:r>
              <a:rPr lang="en-GB" dirty="0" err="1">
                <a:latin typeface="Comic Sans MS" panose="030F0702030302020204" pitchFamily="66" charset="0"/>
              </a:rPr>
              <a:t>actividad</a:t>
            </a:r>
            <a:r>
              <a:rPr lang="en-GB" dirty="0">
                <a:latin typeface="Comic Sans MS" panose="030F0702030302020204" pitchFamily="66" charset="0"/>
              </a:rPr>
              <a:t>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8AEF88-92B4-2521-72F4-D71CC8D2A1D7}"/>
              </a:ext>
            </a:extLst>
          </p:cNvPr>
          <p:cNvSpPr txBox="1"/>
          <p:nvPr/>
        </p:nvSpPr>
        <p:spPr>
          <a:xfrm>
            <a:off x="86232" y="2569869"/>
            <a:ext cx="8971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3. </a:t>
            </a:r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Lee ¡</a:t>
            </a:r>
            <a:r>
              <a:rPr lang="en-GB" sz="3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Atención</a:t>
            </a:r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!</a:t>
            </a:r>
          </a:p>
          <a:p>
            <a:pPr lvl="0" defTabSz="685800"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4.</a:t>
            </a:r>
            <a:r>
              <a:rPr kumimoji="0" lang="en-GB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Libro de </a:t>
            </a:r>
            <a:r>
              <a:rPr kumimoji="0" lang="en-GB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texto</a:t>
            </a:r>
            <a:r>
              <a:rPr kumimoji="0" lang="en-GB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GB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página</a:t>
            </a:r>
            <a:r>
              <a:rPr kumimoji="0" lang="en-GB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25, </a:t>
            </a:r>
            <a:r>
              <a:rPr kumimoji="0" lang="en-GB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actividad</a:t>
            </a:r>
            <a:r>
              <a:rPr kumimoji="0" lang="en-GB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9, lee</a:t>
            </a:r>
          </a:p>
          <a:p>
            <a:pPr lvl="0" defTabSz="685800">
              <a:defRPr/>
            </a:pPr>
            <a:r>
              <a:rPr lang="en-GB" sz="3000" baseline="0" dirty="0">
                <a:solidFill>
                  <a:prstClr val="black"/>
                </a:solidFill>
                <a:latin typeface="Comic Sans MS" panose="030F0702030302020204" pitchFamily="66" charset="0"/>
              </a:rPr>
              <a:t> 5.</a:t>
            </a:r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 Has </a:t>
            </a:r>
            <a:r>
              <a:rPr lang="en-GB" sz="3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preguntas</a:t>
            </a:r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 para </a:t>
            </a:r>
            <a:r>
              <a:rPr lang="en-GB" sz="3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descubrir</a:t>
            </a:r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 la </a:t>
            </a:r>
            <a:r>
              <a:rPr lang="en-GB" sz="3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cosa</a:t>
            </a:r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 u </a:t>
            </a:r>
            <a:r>
              <a:rPr lang="en-GB" sz="3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objeto</a:t>
            </a: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11BB0-99A5-85A9-22AA-EB734CD3E54B}"/>
              </a:ext>
            </a:extLst>
          </p:cNvPr>
          <p:cNvSpPr txBox="1"/>
          <p:nvPr/>
        </p:nvSpPr>
        <p:spPr>
          <a:xfrm>
            <a:off x="265658" y="1916832"/>
            <a:ext cx="8612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2.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Ahora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en-GB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ee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parejas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34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>
            <a:extLst>
              <a:ext uri="{FF2B5EF4-FFF2-40B4-BE49-F238E27FC236}">
                <a16:creationId xmlns:a16="http://schemas.microsoft.com/office/drawing/2014/main" id="{79BE0EEC-DE3D-43CB-BA02-F1A83B89CAF8}"/>
              </a:ext>
            </a:extLst>
          </p:cNvPr>
          <p:cNvSpPr txBox="1"/>
          <p:nvPr/>
        </p:nvSpPr>
        <p:spPr>
          <a:xfrm>
            <a:off x="3383757" y="857251"/>
            <a:ext cx="237116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3000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Vocabulario </a:t>
            </a:r>
          </a:p>
        </p:txBody>
      </p:sp>
      <p:sp>
        <p:nvSpPr>
          <p:cNvPr id="5" name="4 CuadroTexto">
            <a:extLst>
              <a:ext uri="{FF2B5EF4-FFF2-40B4-BE49-F238E27FC236}">
                <a16:creationId xmlns:a16="http://schemas.microsoft.com/office/drawing/2014/main" id="{2173BF3E-9C38-D2D1-B52C-91ECC5198F9C}"/>
              </a:ext>
            </a:extLst>
          </p:cNvPr>
          <p:cNvSpPr txBox="1"/>
          <p:nvPr/>
        </p:nvSpPr>
        <p:spPr>
          <a:xfrm>
            <a:off x="1601392" y="1646636"/>
            <a:ext cx="122661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4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Juego: </a:t>
            </a:r>
          </a:p>
        </p:txBody>
      </p:sp>
      <p:sp>
        <p:nvSpPr>
          <p:cNvPr id="6" name="5 Rectángulo">
            <a:extLst>
              <a:ext uri="{FF2B5EF4-FFF2-40B4-BE49-F238E27FC236}">
                <a16:creationId xmlns:a16="http://schemas.microsoft.com/office/drawing/2014/main" id="{084E7FA4-BEA9-BD4E-6876-C852C5FAEA1C}"/>
              </a:ext>
            </a:extLst>
          </p:cNvPr>
          <p:cNvSpPr/>
          <p:nvPr/>
        </p:nvSpPr>
        <p:spPr>
          <a:xfrm>
            <a:off x="467544" y="2420888"/>
            <a:ext cx="849694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ES" sz="3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El primer jugador dice una palabra cualquiera, y el siguiente jugador debe decir una palabra que empiece a partir de la ultima sílaba de la palabra del compañero anterior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3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La idea es no repetir las palabras ya dichas. </a:t>
            </a:r>
          </a:p>
        </p:txBody>
      </p:sp>
      <p:pic>
        <p:nvPicPr>
          <p:cNvPr id="59397" name="Picture 2">
            <a:extLst>
              <a:ext uri="{FF2B5EF4-FFF2-40B4-BE49-F238E27FC236}">
                <a16:creationId xmlns:a16="http://schemas.microsoft.com/office/drawing/2014/main" id="{64F1F343-8442-1527-D3D1-7B894C746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2" y="1431133"/>
            <a:ext cx="3294460" cy="7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>
            <a:extLst>
              <a:ext uri="{FF2B5EF4-FFF2-40B4-BE49-F238E27FC236}">
                <a16:creationId xmlns:a16="http://schemas.microsoft.com/office/drawing/2014/main" id="{468C1894-0455-3E26-2FEE-760382DCDC13}"/>
              </a:ext>
            </a:extLst>
          </p:cNvPr>
          <p:cNvSpPr txBox="1"/>
          <p:nvPr/>
        </p:nvSpPr>
        <p:spPr>
          <a:xfrm>
            <a:off x="1256829" y="5358587"/>
            <a:ext cx="663034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3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Ejemplo:   plan</a:t>
            </a:r>
            <a:r>
              <a:rPr lang="es-ES" sz="3000" b="1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ta</a:t>
            </a:r>
            <a:r>
              <a:rPr lang="es-ES" sz="3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-   ta</a:t>
            </a:r>
            <a:r>
              <a:rPr lang="es-ES" sz="3000" b="1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za</a:t>
            </a:r>
            <a:r>
              <a:rPr lang="es-ES" sz="3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 -  zapa</a:t>
            </a:r>
            <a:r>
              <a:rPr lang="es-ES" sz="3000" b="1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to</a:t>
            </a:r>
            <a:r>
              <a:rPr lang="es-ES" sz="3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83867" y="857250"/>
            <a:ext cx="1890209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300">
                <a:solidFill>
                  <a:srgbClr val="000000"/>
                </a:solidFill>
                <a:latin typeface="Comic Sans MS" pitchFamily="66"/>
              </a:rPr>
              <a:t>Deberes</a:t>
            </a:r>
          </a:p>
        </p:txBody>
      </p:sp>
      <p:pic>
        <p:nvPicPr>
          <p:cNvPr id="3" name="Picture 6" descr="C:\Users\Lewis Andrews\AppData\Local\Microsoft\Windows\Temporary Internet Files\Content.IE5\W53Q8IFC\MC900435731[1]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62211" y="3537012"/>
            <a:ext cx="1944215" cy="21056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8"/>
          <p:cNvSpPr txBox="1"/>
          <p:nvPr/>
        </p:nvSpPr>
        <p:spPr>
          <a:xfrm>
            <a:off x="622816" y="1592037"/>
            <a:ext cx="7513580" cy="1685077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385763" indent="-385763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Estudia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los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verbos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lista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Servir</a:t>
            </a:r>
            <a:endParaRPr lang="en-GB" sz="21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85763" indent="-385763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Escribe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una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carta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pidiendo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/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solicitando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empleo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/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trabajo</a:t>
            </a:r>
            <a:endParaRPr lang="en-GB" sz="21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385763" indent="-385763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Libro de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texto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,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página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24, </a:t>
            </a:r>
            <a:r>
              <a:rPr lang="en-GB" sz="21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actividad</a:t>
            </a:r>
            <a:r>
              <a:rPr lang="en-GB" sz="2100" dirty="0">
                <a:solidFill>
                  <a:srgbClr val="000000"/>
                </a:solidFill>
                <a:latin typeface="Comic Sans MS" panose="030F0702030302020204" pitchFamily="66" charset="0"/>
              </a:rPr>
              <a:t> 8</a:t>
            </a: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  <a:p>
            <a:pPr marL="385763" indent="-385763" defTabSz="6858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  <a:p>
            <a:pPr marL="385763" indent="-385763" defTabSz="6858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647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Comic Sans MS</vt:lpstr>
      <vt:lpstr>Tema de Office</vt:lpstr>
      <vt:lpstr>8_Default Design</vt:lpstr>
      <vt:lpstr>1_Tema de Office</vt:lpstr>
      <vt:lpstr>PowerPoint Presentation</vt:lpstr>
      <vt:lpstr>En parejas  1. Pregunta a tu compañero/a     qué hizo la semana pasada  2. Reporta a la clase lo que hizo </vt:lpstr>
      <vt:lpstr>PowerPoint Presentation</vt:lpstr>
      <vt:lpstr>Qué vergüenza Diéresis Es cálido Noruega Tuviste suerte porque cuando yo fui la semana pasada hacía mucho frío Algo para hacer/visitor Lo disfrutó mucho Sus hijas se marearon Las tabletas contra el mareo  no eran veganasn A propósito Se reunió con una amiga Charlaron – charlar He desayunado antes de ir a España Fui a B. para embarcar en el crucero</vt:lpstr>
      <vt:lpstr>1. Libro de texto:     - página 24,actividad 7</vt:lpstr>
      <vt:lpstr>PowerPoint Presentation</vt:lpstr>
      <vt:lpstr>1. Libro de texto, página 24, actividad 8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101</cp:revision>
  <dcterms:created xsi:type="dcterms:W3CDTF">2020-07-01T17:42:23Z</dcterms:created>
  <dcterms:modified xsi:type="dcterms:W3CDTF">2026-10-01T11:22:35Z</dcterms:modified>
</cp:coreProperties>
</file>