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5" r:id="rId2"/>
    <p:sldMasterId id="2147483877" r:id="rId3"/>
    <p:sldMasterId id="2147483889" r:id="rId4"/>
    <p:sldMasterId id="2147483913" r:id="rId5"/>
    <p:sldMasterId id="2147483938" r:id="rId6"/>
  </p:sldMasterIdLst>
  <p:notesMasterIdLst>
    <p:notesMasterId r:id="rId25"/>
  </p:notesMasterIdLst>
  <p:sldIdLst>
    <p:sldId id="258" r:id="rId7"/>
    <p:sldId id="1806" r:id="rId8"/>
    <p:sldId id="1501" r:id="rId9"/>
    <p:sldId id="1823" r:id="rId10"/>
    <p:sldId id="1812" r:id="rId11"/>
    <p:sldId id="1816" r:id="rId12"/>
    <p:sldId id="1826" r:id="rId13"/>
    <p:sldId id="1811" r:id="rId14"/>
    <p:sldId id="1650" r:id="rId15"/>
    <p:sldId id="1651" r:id="rId16"/>
    <p:sldId id="1509" r:id="rId17"/>
    <p:sldId id="1827" r:id="rId18"/>
    <p:sldId id="1828" r:id="rId19"/>
    <p:sldId id="1830" r:id="rId20"/>
    <p:sldId id="1831" r:id="rId21"/>
    <p:sldId id="1813" r:id="rId22"/>
    <p:sldId id="1833" r:id="rId23"/>
    <p:sldId id="17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4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20:29:07.9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2243 150,'-41'-21,"17"8,-1 1,0 1,-46-14,-218-35,211 53,-145 6,99 4,-1190-3,1286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8T20:29:10.4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1654 62,'-21'-1,"-1"-1,-31-8,-15-1,-153 5,58 4,47-13,77 9,-58-2,-731 9,803-1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7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1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8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9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8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5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6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7504-3733-49E1-A0B5-4734E47B49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D7504-3733-49E1-A0B5-4734E47B49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7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2CBB-ABEC-397D-C849-08138D74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51E1-7E53-70C0-3AF7-2FF7B2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0BEC-ADF2-551F-5E5B-DCDB8DC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A2B-6D11-437A-8DC3-012B5C90D0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0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5218-6633-067B-6048-D5B07F70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AE22-9779-0703-202D-0D79659A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815A-B879-216A-DB20-35D4FFB1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949-7A6B-440C-A723-D79D4F8D1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3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77B6-D06A-5676-2688-2E91044F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A3ED-296F-2A3C-D94D-D406CEB2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2025-E68C-953F-AA7E-BE8D9F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8A80-080B-4C8B-8EE8-6F60EF4F4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32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48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14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58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97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883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32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9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BBAE-0463-074B-C398865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E915-8F37-72D3-4257-6F666638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56-450B-C372-9170-8D808ABF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7FBC-76FB-4436-B3FF-4192A1D60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55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959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4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54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E5AB2-179B-3A8C-4BC3-0AE695E3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C5DF1-6A03-4472-E265-D70BD371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568E-4F36-9BF4-7D02-C724965D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15FB-7553-42B8-B075-CD0F722446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055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3B5AE-880F-5EA9-ADB9-34C06F8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B98F0-740C-90A9-1901-F501A29F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06809-6088-FCDE-2C58-E63F0CD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A926-B199-4659-9E6F-6C3BBB52A1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151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35CC-B8F6-B356-EC29-46E9E4B0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3CB63-4A3B-2B48-0CC3-F7DC6A2E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834B-64E6-0CB8-0071-18786655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D48F-6CF7-4E4F-A83B-0A7610A63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98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E9238F-6499-2222-9BBD-D2DD0150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0480D5-D9A9-2D7F-5F30-9930F360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0E1FDA-029A-BF24-1C1A-6108A646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3D33-2F00-4031-B871-9CCB4C5139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5009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7B3E08-879E-CA02-125E-86FCFEF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D2C1EB-05B6-BB1E-64A0-469BDAF1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787565-5C77-3232-8850-8FFB41CC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F74F-0841-4FB1-98F6-D4A3A6E26C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8972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30FAE6-D9E5-6B5B-2978-27B78AEA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4EBC2F-B4C5-A946-7B9C-18D0733A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072D1A-B557-E91F-6C9D-F929C008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E962-E26A-4061-8400-0103E29F36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447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D11858-8DA0-2F85-425A-345804BC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EB1CD8-31D4-36E9-EC21-DEFC8E2F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FFA9DE-DA12-1C54-A58C-45616BF6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D13F-04E1-4EC7-B69C-B79BEC2040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8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C5AA-E0BF-6124-44EB-C7C73BD2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44A-A47F-69A6-DFE8-032BBF4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C0C5-7D99-870E-F15D-67BD060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21E-A68C-445A-A3B9-81D05D7F0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40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A3152A-2A79-D45E-CC09-5ED0505B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174409-5672-1B97-22E6-3FCEA05B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95E0D6-92AF-63FE-275E-C86F721C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997E-0DD4-4E02-9BA9-9E37B085D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812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A97CD3-0C33-B3CE-BA7F-990B760D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2FD3B8-01CA-1420-6F53-9D1055DD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63E03-1975-6F88-78C5-44C11AB4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2A0A-FD7A-4B72-AF27-5F79574647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450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319D-6565-090C-3FCD-8B783D40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FBF07-C026-6965-6BF7-B46CA88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6DF0C-7170-1653-6390-5BF64771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2125-EBED-4FF0-82AD-44800E2BEF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557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5170F-93FA-7729-3614-0E2AA277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26F3-8093-F38C-0782-905896BC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9ADD2-67A4-501A-B4AF-26168631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D450-B766-4BCF-8B5F-F59385B7E9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585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5928D-09F5-8AF6-1234-F0E204FAB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56196D-D762-5E25-BA71-D49052742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B4A8BC-2395-C82C-BD82-453C3F1E5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10E8-AD51-4C2B-A825-F24EDE030D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100273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EE125-858D-4DAC-CFAE-41CEE4214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15679-628D-4470-13DE-7080E69FF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4BD21-CF4D-765C-DA54-A4A1DB378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7A00-8C36-4A1E-899B-EB2D9B4CB3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25449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1F77A-4A54-8C44-D69E-9DFFC384D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76AF5-CD1F-CB8E-8259-F982A9621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E6D5F2-8C59-18FE-9BDB-6F130443E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0549-F181-4409-A3FA-0A6C9959A3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844724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E4F88F-DDBA-1351-A14E-BD9F8246B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A403D-631E-497B-A613-15FD5DF1C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E65EA-CA2D-8CF1-70BD-E432E6271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988E-4E9C-49AD-93ED-49EE4F6E56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45603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A11CC-7FF0-056D-D0BE-819E47549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46B6B9-F679-04F0-1AD5-F752EE97B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7F8053-1410-2ACB-DE6A-9607A6C6D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018B-989D-4D36-9957-B9C68ACB96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378064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EF7E14-A24C-63AD-89F0-7A9537B05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DE0B4E-62C3-004B-67F1-7A68BE8D8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7DDA3-085A-A21E-8E54-F9A873C13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B029-4E48-4748-B9E8-1E2361EA9E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00647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AAD56-2D59-87CE-7D0C-DAFD24B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B5E86-D2D7-092C-15CF-2FBE688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86BE7-2933-4DF3-D788-25FB7FC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0000-C60E-4C22-8DD8-8564CA8C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97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A9089D-F23D-2B6E-F898-2D1EBC9E4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31826E-F1EC-78E6-1186-9F1A798DE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75A8CF-3AF5-0630-6154-D4A19D8BC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B06C-5757-4097-BBC7-E2E74F7B3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723367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56246-EF73-6340-94B8-6861824A7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E7034-5245-0A75-6A00-F39B8476A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D1323-8AD9-05E8-87B9-8CF4FC401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27F9-C2CA-4ED0-A99F-3DC2F37D58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1717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CC3A0-65C7-D932-01E4-E6884C948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0EE29-255A-6A00-77B2-35C2B0030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E9CDB-30C7-0C31-65D7-E9D906710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48A4-F01C-47BF-874F-E38C553FB2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35255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75B02-6D25-B151-2511-514C926BB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9D8D3F-D4D2-349D-20E7-ED25F1A47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530A4-7630-738E-3F9E-F2FD4BC31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7374-6E5C-4A26-8420-CAF6C40862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37283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21A61-B893-3BB7-38C8-AEE65470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51B27-5137-3BE8-9DA3-E439A63CD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758FA-79DE-0489-DE34-CB51A4F9D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36E9-15FF-4B68-A31E-AD8A21476D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11463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F186A-C308-BD8C-DBBC-46EDFDBE2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41266-9669-05B0-6A26-0CC540CF8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76018-7A5C-F238-835B-4EA8EAE99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8D25-BF7A-4490-AD81-90A6FC0764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090242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47A211-80CD-423B-01EF-9F99A48CE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EB7035-DC09-8672-8865-9DC7AF976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7AAB20-70C4-FBFE-CFE7-4F9EDECD9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7B70-0B5A-4A31-A648-DA0602DA7D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52761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1CEC5D-5B58-C3A0-1778-5271628F6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DC601-133C-B0A1-9D65-EA769C7F2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3DA0D2-CF60-C72C-E5AE-143F41B46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6E3A-E0F6-472B-B947-38FA460F90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70068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BF504-395E-FA8E-A50C-2583E747D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6C08C-4E77-3B24-86E3-19304A2A5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1A630-2482-4E0A-3F82-70066962A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F6D1-9885-483C-9F55-E207536701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465422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9FEE5C-9420-0104-DE07-8D81BB08E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BA5E09-6D2A-FC4A-4218-9F7856F66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CDC1B9-587A-EE9E-A14A-1EED7FDD9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CD538-C8B9-42DF-ACD5-4043738054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26820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57621-8FEA-50B1-48E3-8333ACB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F0D2F-4198-7215-85A2-295AE7E6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A271E-2522-3E3C-5428-639BFBB1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B57-3105-4200-A725-669067C76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955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CECD83-2DE5-EAD6-B7A6-ADC2C68BF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400B87-F01B-BA3A-03DC-57B2E0101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3F3809-45FE-2FCD-3578-B4F9D5DFB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BD458-2007-4C11-A157-5152DA3584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55566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7D2692-E44B-8D6E-B9DF-CDF374B5C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E2DA5D-CE00-F940-E605-33EF30663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9FE0F1-60EE-F57D-272F-A5FB033A5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5DE2-6816-4329-9DFA-865878DA0B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815205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FB9E0-94D2-3839-5595-3F09792B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87334-4D1B-512D-5157-7359BFE9D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23EA0-AAC7-A81F-E815-67D729CDB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6770-2E73-4C98-9AB3-52857D7FF2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2446737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FCB03-BD24-F337-A39B-01CB3ECEA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A4048-C05C-3AEE-C730-A09553F39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036E4-07CB-D3A1-6EE6-D6B5D96C6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A409-5CAF-4211-9B63-EE80F07AA3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95239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978F8F-213F-CA42-18B8-0599E5BD4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86EE76-EF6C-66EB-2865-AB8FAFD7E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93F7A9-C27C-09E3-E029-F2D3C2A67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A45F-3761-4EAC-96BA-3825C18474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061839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66AAE-685B-87E7-79A3-D8425172D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DF0B4D-D473-3474-60E1-6315600D2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04CD8E-B064-7108-0D02-DBF8FB0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FF75-717A-43AD-818A-FCAE77B923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060422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CFF1-8C95-42D8-BB32-49F8DF602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56954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AB39-2CE6-4F45-87D1-BD5364F1A9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9293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EE28-8532-4833-805D-D73B70087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246453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C2FD-1BC5-4D21-9330-B883326EDC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2580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B5CC03-EC67-D687-311E-F505209D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F1C4E-9598-0F1A-F855-633C97F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EB692-ED63-075F-5A39-277E4FFF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AB7-F3D7-4410-8353-68B5B9E15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747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3A0F-6B00-4101-91C2-4848893904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0031809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C721-C2A2-4D0A-B3AA-B6B340CCA8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944423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6550-F042-45CF-ACCB-2D7BD8DD2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70133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3A4C-8C9B-48E6-93F7-61061B6D61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37039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FB5E-CA05-41F0-A0C0-D1FCABE38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255815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B9EE-C760-4B35-9FB3-63F251B827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94214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FD06-24DB-4539-BEA0-9ACD771914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6079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6D98C-A2E9-0B57-832E-73290B1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DEE561-96C7-5C15-B99D-141BDF0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49A0-D19B-2386-1746-EF4DB82B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7C7-9F79-4FF5-9AFF-64DAEE89F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27916-66A0-661A-BAE8-7691856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4946A-E883-2BC0-E5A7-B3CA8C2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81B59-CC60-9FBE-BF16-C4C9C73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403-F444-44CC-8B60-BE852879F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8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4068-4D1C-5402-E37A-DDCED92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206B0-258C-0FFC-422D-B1F322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1F68-5796-CFFA-3F0E-F42F081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338-BADD-45D1-B199-9914ED77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9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78F12B-F2B4-DB79-1ADA-B42BFA6C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8ED9E-AA9D-F8FF-48DE-0D44E1FE6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FDF-EE14-5EBE-A554-FE6DAEEA0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EEAE-5C32-C6B7-D1C8-3C9AA4D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42D5-1388-0BA0-D64C-9DE4D9A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3F8F6-1940-4B23-ABE5-FCF89516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4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29E7-D109-49BB-9F2A-834823230130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5EEB2BFE-86FB-C7BB-1199-6B9AB5C7EC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D75F10D3-1226-7691-276F-C8C38186F5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07F54-2DE5-5241-DBAF-0DFAAD35B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F28C-37FD-06AA-18F9-0C78136F3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F29DB-640D-A240-B717-4BBA3E6D3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073EF-93E1-465D-A8BB-4AB67A7F6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16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A4BE449-BA08-AEC5-52D5-91D5D16F3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B4DFFB1-0EA1-0989-CA3D-01795CEE4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C4EF06-0991-8B82-5356-9F0FA4F1C8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574A43-4BBE-2763-1758-0CC449415F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45E0A5-4C4E-5512-285B-35F515907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47F052-BF82-4042-BDB2-AC1CD115D8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47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208EA8-232F-A3F3-AE47-6157ADA3E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E1D7379-799E-83C9-A97B-5E0D72A84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D286CD-F036-F78B-0A0A-0F0CB9C024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1DDCDA-07D7-9361-40C9-C5FB58497D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5E6C3B-8CFA-98D4-C121-48D349D619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7B4476-BCCC-4F3B-933F-4F34FCC5AC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82D437-B7CA-49B6-95DD-BADB7F104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44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invitation-party-wedding-invite-3237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blicdomainpictures.net/view-image.php?image=294671&amp;picture=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pixabay.com/en/invitation-party-wedding-invite-32378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does-your-office-have-food-issues/girl-refuse-to-eat-pi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xnio.com/interiors-and-exteriors-design/beautiful-luxury-home-swimming-pool-with-sunbed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blicdomainpictures.net/view-image.php?image=60598&amp;picture=girona-film-festiva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publicdomainpictures.net/en/view-image.php?image=290425&amp;picture=birthday-invit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cameramaniac98/15237112502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publicdomainpictures.net/en/view-image.php?image=290425&amp;picture=birthday-invit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bluediamondgallery.com/handwriting/e/excus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en/view-image.php?image=290425&amp;picture=birthday-invit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invitation-party-wedding-invite-32378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6-18 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8 de </a:t>
            </a:r>
            <a:r>
              <a:rPr lang="en-GB" altLang="en-US">
                <a:latin typeface="Comic Sans MS" pitchFamily="66" charset="0"/>
              </a:rPr>
              <a:t>noviembre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New 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Unidad 5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es?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244932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400" i="1" dirty="0">
                <a:latin typeface="Comic Sans MS" panose="030F0702030302020204" pitchFamily="66" charset="0"/>
              </a:rPr>
              <a:t>Al final de la </a:t>
            </a:r>
            <a:r>
              <a:rPr lang="en-GB" sz="2400" i="1" dirty="0" err="1">
                <a:latin typeface="Comic Sans MS" panose="030F0702030302020204" pitchFamily="66" charset="0"/>
              </a:rPr>
              <a:t>clase</a:t>
            </a:r>
            <a:r>
              <a:rPr lang="en-GB" sz="2400" i="1" dirty="0">
                <a:latin typeface="Comic Sans MS" panose="030F0702030302020204" pitchFamily="66" charset="0"/>
              </a:rPr>
              <a:t> </a:t>
            </a:r>
            <a:r>
              <a:rPr lang="en-GB" sz="2400" i="1" dirty="0" err="1">
                <a:latin typeface="Comic Sans MS" panose="030F0702030302020204" pitchFamily="66" charset="0"/>
              </a:rPr>
              <a:t>vamos</a:t>
            </a:r>
            <a:r>
              <a:rPr lang="en-GB" sz="2400" i="1" dirty="0">
                <a:latin typeface="Comic Sans MS" panose="030F0702030302020204" pitchFamily="66" charset="0"/>
              </a:rPr>
              <a:t> a :</a:t>
            </a: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    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invitar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una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persona a un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lugar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o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evento</a:t>
            </a: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altLang="en-US" sz="24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declinar</a:t>
            </a:r>
            <a:r>
              <a:rPr lang="en-GB" alt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una</a:t>
            </a:r>
            <a:r>
              <a:rPr lang="en-GB" alt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invitación</a:t>
            </a:r>
            <a:endParaRPr lang="en-GB" altLang="en-US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altLang="en-US" sz="24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explicar</a:t>
            </a:r>
            <a:r>
              <a:rPr lang="en-GB" alt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motive</a:t>
            </a:r>
          </a:p>
          <a:p>
            <a:pPr marL="342900" indent="-342900">
              <a:buFontTx/>
              <a:buChar char="-"/>
              <a:defRPr/>
            </a:pPr>
            <a:endParaRPr lang="en-GB" altLang="en-US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20242"/>
            <a:ext cx="2232248" cy="25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73AD3-2650-B7C8-156B-9BFE0BD5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900" y="260350"/>
            <a:ext cx="8928100" cy="5832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6000" dirty="0">
                <a:latin typeface="Comic Sans MS" panose="030F0702030302020204" pitchFamily="66" charset="0"/>
              </a:rPr>
              <a:t>           </a:t>
            </a:r>
            <a:r>
              <a:rPr lang="en-GB" altLang="en-US" sz="6000" dirty="0" err="1">
                <a:latin typeface="Comic Sans MS" panose="030F0702030302020204" pitchFamily="66" charset="0"/>
              </a:rPr>
              <a:t>gust</a:t>
            </a:r>
            <a:r>
              <a:rPr lang="en-GB" altLang="en-US" sz="6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altLang="en-US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  Me </a:t>
            </a:r>
            <a:r>
              <a:rPr lang="en-GB" altLang="en-US" sz="4000" dirty="0" err="1">
                <a:latin typeface="Comic Sans MS" panose="030F0702030302020204" pitchFamily="66" charset="0"/>
              </a:rPr>
              <a:t>gusta</a:t>
            </a:r>
            <a:r>
              <a:rPr lang="en-GB" altLang="en-US" sz="4000" dirty="0"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latin typeface="Comic Sans MS" panose="030F0702030302020204" pitchFamily="66" charset="0"/>
              </a:rPr>
              <a:t>ir</a:t>
            </a:r>
            <a:r>
              <a:rPr lang="en-GB" altLang="en-US" sz="4000" dirty="0">
                <a:latin typeface="Comic Sans MS" panose="030F0702030302020204" pitchFamily="66" charset="0"/>
              </a:rPr>
              <a:t> al cine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  </a:t>
            </a:r>
            <a:r>
              <a:rPr lang="en-GB" altLang="en-US" sz="4200" dirty="0">
                <a:solidFill>
                  <a:srgbClr val="002060"/>
                </a:solidFill>
                <a:latin typeface="Comic Sans MS" panose="030F0702030302020204" pitchFamily="66" charset="0"/>
              </a:rPr>
              <a:t>Me</a:t>
            </a:r>
            <a:r>
              <a:rPr lang="en-GB" altLang="en-US" sz="4200" dirty="0">
                <a:latin typeface="Comic Sans MS" panose="030F0702030302020204" pitchFamily="66" charset="0"/>
              </a:rPr>
              <a:t> </a:t>
            </a:r>
            <a:r>
              <a:rPr lang="en-GB" altLang="en-US" sz="4200" dirty="0" err="1">
                <a:latin typeface="Comic Sans MS" panose="030F0702030302020204" pitchFamily="66" charset="0"/>
              </a:rPr>
              <a:t>gustar</a:t>
            </a:r>
            <a:r>
              <a:rPr lang="en-GB" alt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  </a:t>
            </a:r>
            <a:r>
              <a:rPr lang="en-GB" altLang="en-US" sz="4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I would 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like</a:t>
            </a:r>
            <a:endParaRPr lang="en-GB" alt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4000" dirty="0" err="1">
                <a:latin typeface="Comic Sans MS" panose="030F0702030302020204" pitchFamily="66" charset="0"/>
              </a:rPr>
              <a:t>ir</a:t>
            </a:r>
            <a:r>
              <a:rPr lang="en-GB" altLang="en-US" sz="4000" dirty="0">
                <a:latin typeface="Comic Sans MS" panose="030F0702030302020204" pitchFamily="66" charset="0"/>
              </a:rPr>
              <a:t> al cine            </a:t>
            </a:r>
            <a:r>
              <a:rPr lang="en-GB" altLang="en-US" sz="3600" dirty="0">
                <a:latin typeface="Comic Sans MS" panose="030F0702030302020204" pitchFamily="66" charset="0"/>
              </a:rPr>
              <a:t>to go to the cinema</a:t>
            </a: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B1409C-C5E8-C6D7-F4DD-2BF3431CD335}"/>
              </a:ext>
            </a:extLst>
          </p:cNvPr>
          <p:cNvSpPr txBox="1">
            <a:spLocks/>
          </p:cNvSpPr>
          <p:nvPr/>
        </p:nvSpPr>
        <p:spPr bwMode="auto">
          <a:xfrm>
            <a:off x="3059113" y="4005263"/>
            <a:ext cx="1016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ía</a:t>
            </a:r>
            <a:endParaRPr kumimoji="0" lang="en-GB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8C255D-A45A-8C30-4030-B2E9D7020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9013"/>
            <a:ext cx="6121400" cy="23050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Do you want…?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 Can you…?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latin typeface="Comic Sans MS" panose="030F0702030302020204" pitchFamily="66" charset="0"/>
                <a:ea typeface="宋体" charset="-122"/>
              </a:rPr>
              <a:t> Would you like…?</a:t>
            </a:r>
            <a:endParaRPr lang="en-GB" altLang="en-US" sz="4800" dirty="0">
              <a:solidFill>
                <a:srgbClr val="FF0066"/>
              </a:solidFill>
              <a:latin typeface="Comic Sans MS" pitchFamily="64" charset="0"/>
              <a:ea typeface="宋体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0F527F-D70F-B6EB-F98A-0C6A358CF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49725"/>
            <a:ext cx="5400675" cy="21605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- ¿</a:t>
            </a:r>
            <a:r>
              <a:rPr kumimoji="0" lang="en-GB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Quieres</a:t>
            </a: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 ¿</a:t>
            </a:r>
            <a:r>
              <a:rPr kumimoji="0" lang="en-GB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Puedes</a:t>
            </a: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¿</a:t>
            </a:r>
            <a:r>
              <a:rPr kumimoji="0" lang="en-GB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Te</a:t>
            </a: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 </a:t>
            </a:r>
            <a:r>
              <a:rPr kumimoji="0" lang="en-GB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gustaría</a:t>
            </a: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1143000" marR="0" lvl="0" indent="-11430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4" charset="0"/>
                <a:ea typeface="宋体" charset="-122"/>
                <a:cs typeface="Arial"/>
              </a:rPr>
              <a:t> 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4" charset="0"/>
              <a:ea typeface="宋体" charset="-122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4C02FB-D473-E8BC-0D53-4F935031A634}"/>
              </a:ext>
            </a:extLst>
          </p:cNvPr>
          <p:cNvSpPr txBox="1"/>
          <p:nvPr/>
        </p:nvSpPr>
        <p:spPr>
          <a:xfrm>
            <a:off x="4760987" y="546740"/>
            <a:ext cx="4094598" cy="2811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I’ll be there to celebrate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I’d love to go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 am free that day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Of course I go !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Yes I can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endParaRPr lang="es-ES" sz="2000" b="1" kern="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FDB96-7368-AACA-5FD9-A1AFC95F8F69}"/>
              </a:ext>
            </a:extLst>
          </p:cNvPr>
          <p:cNvSpPr txBox="1"/>
          <p:nvPr/>
        </p:nvSpPr>
        <p:spPr>
          <a:xfrm>
            <a:off x="1779248" y="546740"/>
            <a:ext cx="279275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Many thanks for </a:t>
            </a:r>
          </a:p>
          <a:p>
            <a:r>
              <a:rPr lang="en-GB" sz="2000" b="1" dirty="0">
                <a:latin typeface="Comic Sans MS" panose="030F0702030302020204" pitchFamily="66" charset="0"/>
              </a:rPr>
              <a:t>the invitation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8D3621-7D97-E3F0-E294-40410C167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90785"/>
              </p:ext>
            </p:extLst>
          </p:nvPr>
        </p:nvGraphicFramePr>
        <p:xfrm>
          <a:off x="450592" y="280189"/>
          <a:ext cx="8496943" cy="38712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09159472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545748000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932498351"/>
                    </a:ext>
                  </a:extLst>
                </a:gridCol>
              </a:tblGrid>
              <a:tr h="30572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To express agreement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gracias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invitación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estaré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allí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celebrar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encantaría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libre ese día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¡ Claro que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!</a:t>
                      </a:r>
                      <a:r>
                        <a:rPr kumimoji="0" lang="es-E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E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 puedo ir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E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todas maneras voy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31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0667813-F256-43A8-8304-BEAB18229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461" y="2215828"/>
            <a:ext cx="1476037" cy="12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9ABCA8C-2611-3890-7B26-BA628D49B466}"/>
              </a:ext>
            </a:extLst>
          </p:cNvPr>
          <p:cNvSpPr txBox="1"/>
          <p:nvPr/>
        </p:nvSpPr>
        <p:spPr>
          <a:xfrm>
            <a:off x="4984150" y="1947659"/>
            <a:ext cx="3956217" cy="18879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>
                <a:latin typeface="Comic Sans MS" panose="030F0702030302020204" pitchFamily="66" charset="0"/>
              </a:rPr>
              <a:t>On Friday 11</a:t>
            </a:r>
            <a:r>
              <a:rPr lang="en-GB" sz="2000" baseline="30000" dirty="0">
                <a:latin typeface="Comic Sans MS" panose="030F0702030302020204" pitchFamily="66" charset="0"/>
              </a:rPr>
              <a:t>th</a:t>
            </a:r>
            <a:r>
              <a:rPr lang="en-GB" sz="2000" dirty="0">
                <a:latin typeface="Comic Sans MS" panose="030F0702030302020204" pitchFamily="66" charset="0"/>
              </a:rPr>
              <a:t> of July at 7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>
                <a:latin typeface="Comic Sans MS" panose="030F0702030302020204" pitchFamily="66" charset="0"/>
              </a:rPr>
              <a:t>On my return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>
                <a:latin typeface="Comic Sans MS" panose="030F0702030302020204" pitchFamily="66" charset="0"/>
              </a:rPr>
              <a:t>When “I recuperate”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>
                <a:latin typeface="Comic Sans MS" panose="030F0702030302020204" pitchFamily="66" charset="0"/>
              </a:rPr>
              <a:t>When I am free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8CD33-6E25-BDBB-69C0-7E5852632A6A}"/>
              </a:ext>
            </a:extLst>
          </p:cNvPr>
          <p:cNvSpPr txBox="1"/>
          <p:nvPr/>
        </p:nvSpPr>
        <p:spPr>
          <a:xfrm>
            <a:off x="1538218" y="2161616"/>
            <a:ext cx="305256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I would like to see you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7CFEC1-B5CB-1746-441A-770638455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31114"/>
              </p:ext>
            </p:extLst>
          </p:nvPr>
        </p:nvGraphicFramePr>
        <p:xfrm>
          <a:off x="256953" y="1824677"/>
          <a:ext cx="8712967" cy="21339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3743">
                  <a:extLst>
                    <a:ext uri="{9D8B030D-6E8A-4147-A177-3AD203B41FA5}">
                      <a16:colId xmlns:a16="http://schemas.microsoft.com/office/drawing/2014/main" val="1196328149"/>
                    </a:ext>
                  </a:extLst>
                </a:gridCol>
                <a:gridCol w="3168096">
                  <a:extLst>
                    <a:ext uri="{9D8B030D-6E8A-4147-A177-3AD203B41FA5}">
                      <a16:colId xmlns:a16="http://schemas.microsoft.com/office/drawing/2014/main" val="3343023100"/>
                    </a:ext>
                  </a:extLst>
                </a:gridCol>
                <a:gridCol w="4061128">
                  <a:extLst>
                    <a:ext uri="{9D8B030D-6E8A-4147-A177-3AD203B41FA5}">
                      <a16:colId xmlns:a16="http://schemas.microsoft.com/office/drawing/2014/main" val="3464422908"/>
                    </a:ext>
                  </a:extLst>
                </a:gridCol>
              </a:tblGrid>
              <a:tr h="2123924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To arrange to meet another day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gustaría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El </a:t>
                      </a:r>
                      <a:r>
                        <a:rPr lang="en-GB" sz="2000" b="1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viernes</a:t>
                      </a:r>
                      <a:r>
                        <a:rPr lang="en-GB" sz="2000" b="1" dirty="0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 11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b="1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julio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las</a:t>
                      </a:r>
                      <a:r>
                        <a:rPr lang="en-GB" sz="2000" b="1" dirty="0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 7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mi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regreso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recupere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esté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libre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14106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0667813-F256-43A8-8304-BEAB18229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6296" y="7372"/>
            <a:ext cx="1476037" cy="1271228"/>
          </a:xfrm>
          <a:prstGeom prst="rect">
            <a:avLst/>
          </a:prstGeom>
        </p:spPr>
      </p:pic>
      <p:pic>
        <p:nvPicPr>
          <p:cNvPr id="22" name="Picture 21" descr="A picture containing person, wall, indoor, cup&#10;&#10;Description automatically generated">
            <a:extLst>
              <a:ext uri="{FF2B5EF4-FFF2-40B4-BE49-F238E27FC236}">
                <a16:creationId xmlns:a16="http://schemas.microsoft.com/office/drawing/2014/main" id="{AA444F19-0E9D-EF0C-8378-A8A0CF7B8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6953" y="252972"/>
            <a:ext cx="1517016" cy="1410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F60B24-817A-60A6-4552-844BF4051915}"/>
              </a:ext>
            </a:extLst>
          </p:cNvPr>
          <p:cNvSpPr txBox="1"/>
          <p:nvPr/>
        </p:nvSpPr>
        <p:spPr>
          <a:xfrm>
            <a:off x="107504" y="4172551"/>
            <a:ext cx="8691624" cy="1845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 gustaría verte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 principio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s-ES_trad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 El viernes 11 de julio       B -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 gustaría verte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viernes 11 de julio 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El próximo mes	     	2.  En tres semanas          3.  A mi regreso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 Cuando me recupere	5.  Cuando esté libre	6. El 16 de julio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DB9798D-7E52-7593-00B1-0001C7EC9DA9}"/>
              </a:ext>
            </a:extLst>
          </p:cNvPr>
          <p:cNvSpPr txBox="1"/>
          <p:nvPr/>
        </p:nvSpPr>
        <p:spPr>
          <a:xfrm>
            <a:off x="4756262" y="3485849"/>
            <a:ext cx="4094598" cy="27817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have another party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have a previous engagement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am going to be travelling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am going to be abroad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am going to have a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B9E1D-E18F-0C3C-3A1F-FECCFB39DEB3}"/>
              </a:ext>
            </a:extLst>
          </p:cNvPr>
          <p:cNvSpPr txBox="1"/>
          <p:nvPr/>
        </p:nvSpPr>
        <p:spPr>
          <a:xfrm>
            <a:off x="1359445" y="3620539"/>
            <a:ext cx="3390736" cy="22775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Many thanks,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900" dirty="0">
                <a:solidFill>
                  <a:srgbClr val="C00000"/>
                </a:solidFill>
                <a:latin typeface="Comic Sans MS" panose="030F0702030302020204" pitchFamily="66" charset="0"/>
              </a:rPr>
              <a:t>- I cannot</a:t>
            </a:r>
          </a:p>
          <a:p>
            <a:pPr marL="342900" indent="-342900">
              <a:buFontTx/>
              <a:buChar char="-"/>
            </a:pPr>
            <a:endParaRPr lang="en-GB" sz="19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900" dirty="0">
                <a:solidFill>
                  <a:srgbClr val="C00000"/>
                </a:solidFill>
                <a:latin typeface="Comic Sans MS" panose="030F0702030302020204" pitchFamily="66" charset="0"/>
              </a:rPr>
              <a:t>- Its is not possible </a:t>
            </a: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900" dirty="0">
                <a:solidFill>
                  <a:srgbClr val="C00000"/>
                </a:solidFill>
                <a:latin typeface="Comic Sans MS" panose="030F0702030302020204" pitchFamily="66" charset="0"/>
              </a:rPr>
              <a:t>- I am very sorry </a:t>
            </a: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but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0A4E41-91DD-1F91-C34B-9608685C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70165"/>
              </p:ext>
            </p:extLst>
          </p:nvPr>
        </p:nvGraphicFramePr>
        <p:xfrm>
          <a:off x="467454" y="3482121"/>
          <a:ext cx="8565454" cy="28912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7295">
                  <a:extLst>
                    <a:ext uri="{9D8B030D-6E8A-4147-A177-3AD203B41FA5}">
                      <a16:colId xmlns:a16="http://schemas.microsoft.com/office/drawing/2014/main" val="957501144"/>
                    </a:ext>
                  </a:extLst>
                </a:gridCol>
                <a:gridCol w="3230610">
                  <a:extLst>
                    <a:ext uri="{9D8B030D-6E8A-4147-A177-3AD203B41FA5}">
                      <a16:colId xmlns:a16="http://schemas.microsoft.com/office/drawing/2014/main" val="3556001792"/>
                    </a:ext>
                  </a:extLst>
                </a:gridCol>
                <a:gridCol w="4137549">
                  <a:extLst>
                    <a:ext uri="{9D8B030D-6E8A-4147-A177-3AD203B41FA5}">
                      <a16:colId xmlns:a16="http://schemas.microsoft.com/office/drawing/2014/main" val="1389782573"/>
                    </a:ext>
                  </a:extLst>
                </a:gridCol>
              </a:tblGrid>
              <a:tr h="289128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To make an excuse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gracias,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no </a:t>
                      </a:r>
                      <a:r>
                        <a:rPr lang="en-GB" sz="20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puedo</a:t>
                      </a:r>
                      <a:endParaRPr lang="en-GB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no es </a:t>
                      </a:r>
                      <a:r>
                        <a:rPr lang="en-GB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posible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lo </a:t>
                      </a:r>
                      <a:r>
                        <a:rPr lang="en-GB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siento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fiesta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 un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compromiso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previo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viaje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extranjero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van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operar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58021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62827CBD-3399-ED86-CA1A-3E550BFB00E0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692697"/>
            <a:ext cx="3816424" cy="266429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rgbClr val="008000"/>
                </a:solidFill>
                <a:latin typeface="Comic Sans MS" panose="030F0702030302020204" pitchFamily="66" charset="0"/>
                <a:ea typeface="宋体" charset="-122"/>
              </a:rPr>
              <a:t>- No, thanks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No, I am sorry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 I am not able/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   can not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latin typeface="Comic Sans MS" panose="030F0702030302020204" pitchFamily="66" charset="0"/>
                <a:ea typeface="宋体" charset="-122"/>
              </a:rPr>
              <a:t>It is not possible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b="1" dirty="0"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latin typeface="Comic Sans MS" pitchFamily="64" charset="0"/>
                <a:ea typeface="宋体" charset="-122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dirty="0">
              <a:solidFill>
                <a:srgbClr val="FF0066"/>
              </a:solidFill>
              <a:latin typeface="Comic Sans MS" pitchFamily="64" charset="0"/>
              <a:ea typeface="宋体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89194D-2A8D-DB68-7063-5DCDB090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62037"/>
            <a:ext cx="4608884" cy="208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kern="0" dirty="0">
                <a:solidFill>
                  <a:srgbClr val="008000"/>
                </a:solidFill>
                <a:latin typeface="Comic Sans MS" panose="030F0702030302020204" pitchFamily="66" charset="0"/>
                <a:ea typeface="宋体" charset="-122"/>
              </a:rPr>
              <a:t>- No, gracias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kern="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No, lo </a:t>
            </a:r>
            <a:r>
              <a:rPr lang="en-GB" altLang="en-US" sz="3200" kern="0" dirty="0" err="1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siento</a:t>
            </a:r>
            <a:endParaRPr lang="en-GB" altLang="en-US" sz="3200" kern="0" dirty="0">
              <a:solidFill>
                <a:srgbClr val="FF3300"/>
              </a:solidFill>
              <a:latin typeface="Comic Sans MS" panose="030F0702030302020204" pitchFamily="66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kern="0" dirty="0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 No </a:t>
            </a:r>
            <a:r>
              <a:rPr lang="en-GB" altLang="en-US" sz="3200" kern="0" dirty="0" err="1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puedo</a:t>
            </a:r>
            <a:endParaRPr lang="en-GB" altLang="en-US" sz="3200" kern="0" dirty="0">
              <a:solidFill>
                <a:srgbClr val="002060"/>
              </a:solidFill>
              <a:latin typeface="Comic Sans MS" panose="030F0702030302020204" pitchFamily="66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3200" kern="0" dirty="0">
              <a:solidFill>
                <a:srgbClr val="002060"/>
              </a:solidFill>
              <a:latin typeface="Comic Sans MS" panose="030F0702030302020204" pitchFamily="66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kern="0" dirty="0">
                <a:latin typeface="Comic Sans MS" panose="030F0702030302020204" pitchFamily="66" charset="0"/>
                <a:ea typeface="宋体" charset="-122"/>
              </a:rPr>
              <a:t> No es </a:t>
            </a:r>
            <a:r>
              <a:rPr lang="en-GB" altLang="en-US" sz="3200" kern="0" dirty="0" err="1">
                <a:latin typeface="Comic Sans MS" panose="030F0702030302020204" pitchFamily="66" charset="0"/>
                <a:ea typeface="宋体" charset="-122"/>
              </a:rPr>
              <a:t>posible</a:t>
            </a:r>
            <a:endParaRPr lang="en-GB" altLang="en-US" sz="3200" kern="0" dirty="0"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kern="0" dirty="0">
              <a:latin typeface="Comic Sans MS" panose="030F0702030302020204" pitchFamily="66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b="1" kern="0" dirty="0">
              <a:solidFill>
                <a:srgbClr val="00206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1143000" indent="-1143000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b="1" kern="0" dirty="0">
              <a:latin typeface="Comic Sans MS" panose="030F0702030302020204" pitchFamily="66" charset="0"/>
              <a:ea typeface="宋体" charset="-122"/>
            </a:endParaRP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kern="0" dirty="0">
                <a:latin typeface="Comic Sans MS" pitchFamily="64" charset="0"/>
                <a:ea typeface="宋体" charset="-122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kern="0" dirty="0">
              <a:solidFill>
                <a:srgbClr val="FF0066"/>
              </a:solidFill>
              <a:latin typeface="Comic Sans MS" pitchFamily="64" charset="0"/>
              <a:ea typeface="宋体" charset="-122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D8EA34-ABAB-B367-0B50-B3A168A4E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144" y="4819"/>
            <a:ext cx="5050904" cy="50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200" kern="0">
                <a:latin typeface="Comic Sans MS" panose="030F0702030302020204" pitchFamily="66" charset="0"/>
              </a:rPr>
              <a:t>Declinar invitaciones</a:t>
            </a:r>
            <a:endParaRPr lang="en-US" altLang="en-US" sz="3200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7C3AF1E-FCE4-5864-DFA1-8CF454646FF3}"/>
              </a:ext>
            </a:extLst>
          </p:cNvPr>
          <p:cNvSpPr txBox="1"/>
          <p:nvPr/>
        </p:nvSpPr>
        <p:spPr>
          <a:xfrm>
            <a:off x="265444" y="1052604"/>
            <a:ext cx="9130112" cy="23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puedo porque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 principio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Tengo otra fiesta      B - 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puedo porque 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 otra fiesta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Tengo otra fiesta	     		2.  Tengo un compromiso previo    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 Voy a estar de viaje 		4. Voy a estar en el extranjero	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 Me van a operar			6.  Voy a viajar a España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holding plates of cakes&#10;&#10;Description automatically generated">
            <a:extLst>
              <a:ext uri="{FF2B5EF4-FFF2-40B4-BE49-F238E27FC236}">
                <a16:creationId xmlns:a16="http://schemas.microsoft.com/office/drawing/2014/main" id="{3336A11C-AD91-7DF1-83B9-96C755FA6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195"/>
          <a:stretch/>
        </p:blipFill>
        <p:spPr>
          <a:xfrm>
            <a:off x="3131840" y="3861048"/>
            <a:ext cx="3109289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7B93D7-0AF2-4409-9714-DDDD3686F599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60648"/>
          <a:ext cx="8496943" cy="131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68711296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057442844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726944202"/>
                    </a:ext>
                  </a:extLst>
                </a:gridCol>
              </a:tblGrid>
              <a:tr h="1163098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invite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la piscina?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teatro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jugar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tenis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917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BF0BD8-E2B2-D1C7-985E-E5BC148F78F9}"/>
              </a:ext>
            </a:extLst>
          </p:cNvPr>
          <p:cNvGraphicFramePr>
            <a:graphicFrameLocks noGrp="1"/>
          </p:cNvGraphicFramePr>
          <p:nvPr/>
        </p:nvGraphicFramePr>
        <p:xfrm>
          <a:off x="2237640" y="1587312"/>
          <a:ext cx="6768751" cy="131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53966137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3216129642"/>
                    </a:ext>
                  </a:extLst>
                </a:gridCol>
              </a:tblGrid>
              <a:tr h="12522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venir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a mi fiesta…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graduación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bodas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bodas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plata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786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0A4E41-91DD-1F91-C34B-9608685C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45996"/>
              </p:ext>
            </p:extLst>
          </p:nvPr>
        </p:nvGraphicFramePr>
        <p:xfrm>
          <a:off x="647057" y="2897952"/>
          <a:ext cx="8496943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7758">
                  <a:extLst>
                    <a:ext uri="{9D8B030D-6E8A-4147-A177-3AD203B41FA5}">
                      <a16:colId xmlns:a16="http://schemas.microsoft.com/office/drawing/2014/main" val="957501144"/>
                    </a:ext>
                  </a:extLst>
                </a:gridCol>
                <a:gridCol w="2844730">
                  <a:extLst>
                    <a:ext uri="{9D8B030D-6E8A-4147-A177-3AD203B41FA5}">
                      <a16:colId xmlns:a16="http://schemas.microsoft.com/office/drawing/2014/main" val="3556001792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1389782573"/>
                    </a:ext>
                  </a:extLst>
                </a:gridCol>
              </a:tblGrid>
              <a:tr h="143150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To make an excuse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gracias,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-no </a:t>
                      </a:r>
                      <a:r>
                        <a:rPr lang="en-GB" sz="18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puedo</a:t>
                      </a:r>
                      <a:endParaRPr lang="en-GB" sz="18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-no es </a:t>
                      </a:r>
                      <a:r>
                        <a:rPr lang="en-GB" sz="18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posible</a:t>
                      </a: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-lo </a:t>
                      </a:r>
                      <a:r>
                        <a:rPr lang="en-GB" sz="18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siento</a:t>
                      </a: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fiesta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 un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compromiso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previo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viaje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extranjero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van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operar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580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7CFEC1-B5CB-1746-441A-770638455D46}"/>
              </a:ext>
            </a:extLst>
          </p:cNvPr>
          <p:cNvGraphicFramePr>
            <a:graphicFrameLocks noGrp="1"/>
          </p:cNvGraphicFramePr>
          <p:nvPr/>
        </p:nvGraphicFramePr>
        <p:xfrm>
          <a:off x="532756" y="4546315"/>
          <a:ext cx="8496943" cy="131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19632814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343023100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3464422908"/>
                    </a:ext>
                  </a:extLst>
                </a:gridCol>
              </a:tblGrid>
              <a:tr h="116309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arrange to meet another day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gustaría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verte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2000" b="1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viernes</a:t>
                      </a:r>
                      <a:r>
                        <a:rPr lang="en-GB" sz="2000" b="1" dirty="0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 11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b="1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julio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las</a:t>
                      </a:r>
                      <a:r>
                        <a:rPr lang="en-GB" sz="2000" b="1" dirty="0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 7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mi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regreso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recupere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esté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libre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141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8D3621-7D97-E3F0-E294-40410C167454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5919711"/>
          <a:ext cx="8496943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09159472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545748000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932498351"/>
                    </a:ext>
                  </a:extLst>
                </a:gridCol>
              </a:tblGrid>
              <a:tr h="8946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To express agreement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gracias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invitación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Estaré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allí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celebrar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encantaría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9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8E9F6-0B80-21E3-12A0-ACD992F1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35227"/>
            <a:ext cx="8280919" cy="59901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CEECEF-B1D4-BF13-0E40-D6330E4B8498}"/>
                  </a:ext>
                </a:extLst>
              </p14:cNvPr>
              <p14:cNvContentPartPr/>
              <p14:nvPr/>
            </p14:nvContentPartPr>
            <p14:xfrm>
              <a:off x="4423764" y="594352"/>
              <a:ext cx="807480" cy="5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CEECEF-B1D4-BF13-0E40-D6330E4B84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0124" y="486352"/>
                <a:ext cx="915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57B23B-08A3-3CC6-98EE-8C68EE5802BE}"/>
                  </a:ext>
                </a:extLst>
              </p14:cNvPr>
              <p14:cNvContentPartPr/>
              <p14:nvPr/>
            </p14:nvContentPartPr>
            <p14:xfrm>
              <a:off x="712164" y="5368672"/>
              <a:ext cx="595440" cy="2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57B23B-08A3-3CC6-98EE-8C68EE5802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524" y="5261032"/>
                <a:ext cx="70308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99692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4E7836C-B280-7AF9-0A2E-9DE368439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Tareas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475242-2C2E-A8BD-0EDC-7631A02F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3290"/>
            <a:ext cx="8712968" cy="5111750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endParaRPr lang="en-GB" altLang="en-US" sz="2400" i="1" dirty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Assessment Task 2, Text 1 </a:t>
            </a:r>
          </a:p>
          <a:p>
            <a:pPr marL="457200" indent="-457200" algn="l">
              <a:buAutoNum type="arabicPeriod"/>
              <a:defRPr/>
            </a:pP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i="1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altLang="en-US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 </a:t>
            </a:r>
          </a:p>
          <a:p>
            <a:pPr marL="0" indent="0">
              <a:buFontTx/>
              <a:buNone/>
              <a:defRPr/>
            </a:pPr>
            <a:endParaRPr lang="en-GB" altLang="en-US" sz="2400" dirty="0">
              <a:solidFill>
                <a:srgbClr val="00CC0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                       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2F1668-7894-7DFE-BF03-4FB1C6170FB8}"/>
              </a:ext>
            </a:extLst>
          </p:cNvPr>
          <p:cNvSpPr txBox="1"/>
          <p:nvPr/>
        </p:nvSpPr>
        <p:spPr>
          <a:xfrm>
            <a:off x="4932040" y="140539"/>
            <a:ext cx="3096344" cy="1661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to the swimming pool?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to the theatre?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to play tennis?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shopping?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489D1-D892-42E7-2EDB-00F213C21E3E}"/>
              </a:ext>
            </a:extLst>
          </p:cNvPr>
          <p:cNvSpPr txBox="1"/>
          <p:nvPr/>
        </p:nvSpPr>
        <p:spPr>
          <a:xfrm>
            <a:off x="2346112" y="709894"/>
            <a:ext cx="244827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Do you want to go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7B93D7-0AF2-4409-9714-DDDD3686F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2585"/>
              </p:ext>
            </p:extLst>
          </p:nvPr>
        </p:nvGraphicFramePr>
        <p:xfrm>
          <a:off x="545912" y="51768"/>
          <a:ext cx="8496943" cy="31683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68711296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057442844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726944202"/>
                    </a:ext>
                  </a:extLst>
                </a:gridCol>
              </a:tblGrid>
              <a:tr h="3168353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invite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la piscina?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teatro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jugar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tenis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91729"/>
                  </a:ext>
                </a:extLst>
              </a:tr>
            </a:tbl>
          </a:graphicData>
        </a:graphic>
      </p:graphicFrame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DE1D86-EF19-D212-B03A-C7A977A1B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70248" y="5084814"/>
            <a:ext cx="1607301" cy="1248169"/>
          </a:xfrm>
          <a:prstGeom prst="rect">
            <a:avLst/>
          </a:prstGeom>
        </p:spPr>
      </p:pic>
      <p:pic>
        <p:nvPicPr>
          <p:cNvPr id="7" name="Picture 6" descr="A group of people in a theater&#10;&#10;Description automatically generated">
            <a:extLst>
              <a:ext uri="{FF2B5EF4-FFF2-40B4-BE49-F238E27FC236}">
                <a16:creationId xmlns:a16="http://schemas.microsoft.com/office/drawing/2014/main" id="{5284E06A-3BE1-EA5A-4A66-34C6D7A296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9350" y="4647082"/>
            <a:ext cx="2528852" cy="1685901"/>
          </a:xfrm>
          <a:prstGeom prst="rect">
            <a:avLst/>
          </a:prstGeom>
        </p:spPr>
      </p:pic>
      <p:pic>
        <p:nvPicPr>
          <p:cNvPr id="17" name="Picture 16" descr="A pool with plants in pots&#10;&#10;Description automatically generated">
            <a:extLst>
              <a:ext uri="{FF2B5EF4-FFF2-40B4-BE49-F238E27FC236}">
                <a16:creationId xmlns:a16="http://schemas.microsoft.com/office/drawing/2014/main" id="{AD9FC02B-BD29-C7B8-C042-FA668644C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00192" y="4797259"/>
            <a:ext cx="2267744" cy="1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413671A-7E76-AAE0-26BF-C18673E7F3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7504" y="1336353"/>
            <a:ext cx="4320480" cy="3706260"/>
          </a:xfrm>
        </p:spPr>
        <p:txBody>
          <a:bodyPr anchor="t"/>
          <a:lstStyle/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Yes, right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chemeClr val="accent1">
                    <a:lumMod val="25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- All right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- Great!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rgbClr val="006600"/>
                </a:solidFill>
                <a:latin typeface="Comic Sans MS" panose="030F0702030302020204" pitchFamily="66" charset="0"/>
                <a:ea typeface="宋体" charset="-122"/>
              </a:rPr>
              <a:t>- Sure!</a:t>
            </a:r>
            <a:endParaRPr lang="en-GB" altLang="en-US" sz="3200" dirty="0">
              <a:solidFill>
                <a:schemeClr val="accent1">
                  <a:lumMod val="25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- Of course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Yes, I would like</a:t>
            </a:r>
            <a:endParaRPr lang="en-GB" altLang="en-US" sz="8000" b="1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9083DAD-398F-3359-5919-B73FFBC20BAB}"/>
              </a:ext>
            </a:extLst>
          </p:cNvPr>
          <p:cNvSpPr txBox="1">
            <a:spLocks/>
          </p:cNvSpPr>
          <p:nvPr/>
        </p:nvSpPr>
        <p:spPr bwMode="auto">
          <a:xfrm>
            <a:off x="611560" y="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Aceptar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</a:t>
            </a: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invitaciones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978130-A7DC-4C80-8C70-1BEA8520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1292718"/>
            <a:ext cx="5200423" cy="360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kern="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</a:t>
            </a:r>
            <a:r>
              <a:rPr lang="en-GB" altLang="en-US" sz="3200" b="1" kern="0" dirty="0" err="1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Sí</a:t>
            </a:r>
            <a:r>
              <a:rPr lang="en-GB" altLang="en-US" sz="3200" b="1" kern="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, vale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kern="0" dirty="0">
                <a:solidFill>
                  <a:schemeClr val="accent1">
                    <a:lumMod val="25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- De </a:t>
            </a:r>
            <a:r>
              <a:rPr lang="en-GB" altLang="en-US" sz="3200" kern="0" dirty="0" err="1">
                <a:solidFill>
                  <a:schemeClr val="accent1">
                    <a:lumMod val="25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acuerdo</a:t>
            </a:r>
            <a:endParaRPr lang="en-GB" altLang="en-US" sz="3200" kern="0" dirty="0">
              <a:solidFill>
                <a:schemeClr val="accent1">
                  <a:lumMod val="25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kern="0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- </a:t>
            </a:r>
            <a:r>
              <a:rPr lang="en-GB" altLang="en-US" sz="3200" kern="0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¡</a:t>
            </a:r>
            <a:r>
              <a:rPr lang="en-GB" altLang="en-US" sz="3200" kern="0" dirty="0" err="1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Estupendo</a:t>
            </a:r>
            <a:r>
              <a:rPr lang="en-GB" altLang="en-US" sz="3200" kern="0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! ¡Perfecto!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kern="0" dirty="0">
                <a:solidFill>
                  <a:srgbClr val="006600"/>
                </a:solidFill>
                <a:latin typeface="Comic Sans MS" panose="030F0702030302020204" pitchFamily="66" charset="0"/>
                <a:ea typeface="宋体" charset="-122"/>
              </a:rPr>
              <a:t>- ¡Claro!</a:t>
            </a:r>
            <a:endParaRPr lang="en-GB" altLang="en-US" sz="3200" b="1" kern="0" dirty="0">
              <a:solidFill>
                <a:schemeClr val="accent1">
                  <a:lumMod val="25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kern="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- Por </a:t>
            </a:r>
            <a:r>
              <a:rPr lang="en-GB" altLang="en-US" sz="3200" b="1" kern="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supuesto</a:t>
            </a:r>
            <a:endParaRPr lang="en-GB" altLang="en-US" sz="3200" b="1" kern="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kern="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</a:t>
            </a:r>
            <a:r>
              <a:rPr lang="en-GB" altLang="en-US" sz="3200" b="1" kern="0" dirty="0" err="1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Sí</a:t>
            </a:r>
            <a:r>
              <a:rPr lang="en-GB" altLang="en-US" sz="3200" b="1" kern="0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, me </a:t>
            </a:r>
            <a:r>
              <a:rPr lang="en-GB" altLang="en-US" sz="3200" b="1" kern="0" dirty="0" err="1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gustaría</a:t>
            </a:r>
            <a:endParaRPr lang="en-GB" altLang="en-US" sz="8000" kern="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AB955-F13F-E8FA-F238-5AF100D20BF9}"/>
              </a:ext>
            </a:extLst>
          </p:cNvPr>
          <p:cNvSpPr txBox="1"/>
          <p:nvPr/>
        </p:nvSpPr>
        <p:spPr>
          <a:xfrm>
            <a:off x="153858" y="4936530"/>
            <a:ext cx="8712968" cy="146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¿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Quieres ir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…? al principio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la piscina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B - ¿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Quieres ir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la piscina?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A la piscina	     2.  A la ópera         3.  Al cine   	4. Al teatro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 A jugar tenis      6.  A jugar golf        7.  De compras         8.  A cenar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5FA212-A46C-360A-B1C1-135B10E03CA6}"/>
              </a:ext>
            </a:extLst>
          </p:cNvPr>
          <p:cNvSpPr txBox="1"/>
          <p:nvPr/>
        </p:nvSpPr>
        <p:spPr>
          <a:xfrm>
            <a:off x="5076056" y="177396"/>
            <a:ext cx="3096344" cy="17083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Birthday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Graduation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Wedding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Silver </a:t>
            </a:r>
            <a:r>
              <a:rPr lang="en-GB" b="1" dirty="0" err="1">
                <a:latin typeface="Comic Sans MS" panose="030F0702030302020204" pitchFamily="66" charset="0"/>
              </a:rPr>
              <a:t>anniversay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975E9-CA8E-0A96-8B78-D713A99BF740}"/>
              </a:ext>
            </a:extLst>
          </p:cNvPr>
          <p:cNvSpPr txBox="1"/>
          <p:nvPr/>
        </p:nvSpPr>
        <p:spPr>
          <a:xfrm>
            <a:off x="2194450" y="548680"/>
            <a:ext cx="244827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Do you want to </a:t>
            </a:r>
            <a:r>
              <a:rPr lang="en-GB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come </a:t>
            </a:r>
            <a:r>
              <a:rPr lang="en-GB" sz="2000" b="1" dirty="0">
                <a:latin typeface="Comic Sans MS" panose="030F0702030302020204" pitchFamily="66" charset="0"/>
              </a:rPr>
              <a:t>to my party </a:t>
            </a:r>
            <a:endParaRPr lang="en-GB" sz="2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BF0BD8-E2B2-D1C7-985E-E5BC148F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21563"/>
              </p:ext>
            </p:extLst>
          </p:nvPr>
        </p:nvGraphicFramePr>
        <p:xfrm>
          <a:off x="2194450" y="177396"/>
          <a:ext cx="6768751" cy="18699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53966137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3216129642"/>
                    </a:ext>
                  </a:extLst>
                </a:gridCol>
              </a:tblGrid>
              <a:tr h="18699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venir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a mi fiesta…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graduación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bodas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bodas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plata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78629"/>
                  </a:ext>
                </a:extLst>
              </a:tr>
            </a:tbl>
          </a:graphicData>
        </a:graphic>
      </p:graphicFrame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DE1D86-EF19-D212-B03A-C7A977A1B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789" y="2348880"/>
            <a:ext cx="1607301" cy="1248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1DF9B-05B7-8AFD-A9EC-62E0CFC80869}"/>
              </a:ext>
            </a:extLst>
          </p:cNvPr>
          <p:cNvSpPr txBox="1"/>
          <p:nvPr/>
        </p:nvSpPr>
        <p:spPr>
          <a:xfrm>
            <a:off x="53328" y="4149080"/>
            <a:ext cx="9037344" cy="1996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>
              <a:lnSpc>
                <a:spcPct val="107000"/>
              </a:lnSpc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</a:t>
            </a:r>
          </a:p>
          <a:p>
            <a:pPr marL="457200" lvl="0">
              <a:lnSpc>
                <a:spcPct val="107000"/>
              </a:lnSpc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Quieres venir </a:t>
            </a:r>
            <a:r>
              <a:rPr lang="es-ES_tradnl" b="1" kern="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mi fiesta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…? al principio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De cumpleaños        B - ¿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Quieres venir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mi fiesta…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De cumpleaños	     		2.  De graduación    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De bodas   			4. De bodas de plata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wo women sitting on a picnic table&#10;&#10;Description automatically generated">
            <a:extLst>
              <a:ext uri="{FF2B5EF4-FFF2-40B4-BE49-F238E27FC236}">
                <a16:creationId xmlns:a16="http://schemas.microsoft.com/office/drawing/2014/main" id="{818E51A3-C072-CDAC-D9A5-5D3DCA8C3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19872" y="2134594"/>
            <a:ext cx="2669282" cy="1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DB9798D-7E52-7593-00B1-0001C7EC9DA9}"/>
              </a:ext>
            </a:extLst>
          </p:cNvPr>
          <p:cNvSpPr txBox="1"/>
          <p:nvPr/>
        </p:nvSpPr>
        <p:spPr>
          <a:xfrm>
            <a:off x="4276721" y="529734"/>
            <a:ext cx="4747599" cy="337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200" b="1" dirty="0">
                <a:latin typeface="Comic Sans MS" panose="030F0702030302020204" pitchFamily="66" charset="0"/>
              </a:rPr>
              <a:t>I have another party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200" b="1" dirty="0">
                <a:latin typeface="Comic Sans MS" panose="030F0702030302020204" pitchFamily="66" charset="0"/>
              </a:rPr>
              <a:t>I have a previous engagement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200" b="1" dirty="0">
                <a:latin typeface="Comic Sans MS" panose="030F0702030302020204" pitchFamily="66" charset="0"/>
              </a:rPr>
              <a:t>I am going to be travelling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200" b="1" dirty="0">
                <a:latin typeface="Comic Sans MS" panose="030F0702030302020204" pitchFamily="66" charset="0"/>
              </a:rPr>
              <a:t>I am going to be abroad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200" b="1" dirty="0">
                <a:latin typeface="Comic Sans MS" panose="030F0702030302020204" pitchFamily="66" charset="0"/>
              </a:rPr>
              <a:t>I am going to have a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B9E1D-E18F-0C3C-3A1F-FECCFB39DEB3}"/>
              </a:ext>
            </a:extLst>
          </p:cNvPr>
          <p:cNvSpPr txBox="1"/>
          <p:nvPr/>
        </p:nvSpPr>
        <p:spPr>
          <a:xfrm>
            <a:off x="261674" y="529734"/>
            <a:ext cx="3966800" cy="2631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Many thanks, but</a:t>
            </a:r>
          </a:p>
          <a:p>
            <a:endParaRPr lang="en-GB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- I cannot</a:t>
            </a:r>
          </a:p>
          <a:p>
            <a:pPr marL="342900" indent="-342900">
              <a:buFontTx/>
              <a:buChar char="-"/>
            </a:pPr>
            <a:endParaRPr lang="en-GB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- Its is not possible </a:t>
            </a:r>
            <a:r>
              <a:rPr lang="en-GB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- I am very sorry </a:t>
            </a:r>
            <a:r>
              <a:rPr lang="en-GB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0A4E41-91DD-1F91-C34B-9608685C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65508"/>
              </p:ext>
            </p:extLst>
          </p:nvPr>
        </p:nvGraphicFramePr>
        <p:xfrm>
          <a:off x="261674" y="529734"/>
          <a:ext cx="8784975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2046">
                  <a:extLst>
                    <a:ext uri="{9D8B030D-6E8A-4147-A177-3AD203B41FA5}">
                      <a16:colId xmlns:a16="http://schemas.microsoft.com/office/drawing/2014/main" val="3556001792"/>
                    </a:ext>
                  </a:extLst>
                </a:gridCol>
                <a:gridCol w="5062929">
                  <a:extLst>
                    <a:ext uri="{9D8B030D-6E8A-4147-A177-3AD203B41FA5}">
                      <a16:colId xmlns:a16="http://schemas.microsoft.com/office/drawing/2014/main" val="1389782573"/>
                    </a:ext>
                  </a:extLst>
                </a:gridCol>
              </a:tblGrid>
              <a:tr h="322936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gracias,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no 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puedo</a:t>
                      </a:r>
                      <a:endParaRPr lang="en-GB" sz="28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no es </a:t>
                      </a:r>
                      <a:r>
                        <a:rPr lang="en-GB" sz="24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posible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lo </a:t>
                      </a:r>
                      <a:r>
                        <a:rPr lang="en-GB" sz="24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siento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fiesta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compromiso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previo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viaje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extranjero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me van 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operar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58021"/>
                  </a:ext>
                </a:extLst>
              </a:tr>
            </a:tbl>
          </a:graphicData>
        </a:graphic>
      </p:graphicFrame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60BF853C-49CE-AD81-D375-9D8A0F3AB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2400" y="41521"/>
            <a:ext cx="792087" cy="528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9D1A1-AE60-495E-F924-3C189CE67787}"/>
              </a:ext>
            </a:extLst>
          </p:cNvPr>
          <p:cNvSpPr txBox="1"/>
          <p:nvPr/>
        </p:nvSpPr>
        <p:spPr>
          <a:xfrm>
            <a:off x="-20368" y="4149080"/>
            <a:ext cx="8840840" cy="23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puedo porque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 principio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Tengo otra fiesta      B - 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puedo porque 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 otra fiesta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Tengo otra fiesta	     		2.  Tengo un compromiso previo    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 Voy a estar de viaje 		4. Voy a estar en el extranjero	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 Me van a operar			6.  Voy a viajar a España      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403350" y="333375"/>
            <a:ext cx="417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P1 CD2.46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2924"/>
            <a:ext cx="1223368" cy="9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2924"/>
            <a:ext cx="864096" cy="8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3E42E-2C59-325C-43C5-40523FF25E02}"/>
              </a:ext>
            </a:extLst>
          </p:cNvPr>
          <p:cNvSpPr txBox="1"/>
          <p:nvPr/>
        </p:nvSpPr>
        <p:spPr>
          <a:xfrm>
            <a:off x="323528" y="1645501"/>
            <a:ext cx="8496944" cy="465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Pasos p128 CD2.46, </a:t>
            </a:r>
            <a:r>
              <a:rPr kumimoji="0" lang="es-ES_trad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Act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. 13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María: 	  Hola, Alfonso, ¿quieres 1…………………. al cine esta 2……………………..?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Alfonso:   Pues, esta tarde no 3. ……………………., tengo clase de inglés.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María:	  Y mañana,  4 ¿……………………………  venir a la discoteca?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Alfonso:  Pues, lo siento, pero mañana 5. ……………….   a  estudiar.  Tengo un examen.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María:	  ¿Quieres 6. …………….. a la piscina el sábado?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Alfonso:	  No puedo, el sábado voy a 7. …………………….. a casa de mis amigos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Carlos y Ana para el 8……………………………. de semana.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María:	  ¿Y el 9. …………………………… ¿ ¿Quieres 10…………………………. a una fiesta? 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Es el 11……………………………………………….. de mi amiga Carmen.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Alfonso:	  Sí, el viernes estoy 12. …………………………………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025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DB9798D-7E52-7593-00B1-0001C7EC9DA9}"/>
              </a:ext>
            </a:extLst>
          </p:cNvPr>
          <p:cNvSpPr txBox="1"/>
          <p:nvPr/>
        </p:nvSpPr>
        <p:spPr>
          <a:xfrm>
            <a:off x="4794384" y="3782002"/>
            <a:ext cx="4094598" cy="27817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have another party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have a previous engagement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am going to be travelling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am going to be abroad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 am going to have a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B9E1D-E18F-0C3C-3A1F-FECCFB39DEB3}"/>
              </a:ext>
            </a:extLst>
          </p:cNvPr>
          <p:cNvSpPr txBox="1"/>
          <p:nvPr/>
        </p:nvSpPr>
        <p:spPr>
          <a:xfrm>
            <a:off x="1403648" y="3782002"/>
            <a:ext cx="3390736" cy="22775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Many thanks,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900" dirty="0">
                <a:solidFill>
                  <a:srgbClr val="C00000"/>
                </a:solidFill>
                <a:latin typeface="Comic Sans MS" panose="030F0702030302020204" pitchFamily="66" charset="0"/>
              </a:rPr>
              <a:t>- I cannot</a:t>
            </a:r>
          </a:p>
          <a:p>
            <a:pPr marL="342900" indent="-342900">
              <a:buFontTx/>
              <a:buChar char="-"/>
            </a:pPr>
            <a:endParaRPr lang="en-GB" sz="19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900" dirty="0">
                <a:solidFill>
                  <a:srgbClr val="C00000"/>
                </a:solidFill>
                <a:latin typeface="Comic Sans MS" panose="030F0702030302020204" pitchFamily="66" charset="0"/>
              </a:rPr>
              <a:t>- Its is not possible </a:t>
            </a: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900" dirty="0">
                <a:solidFill>
                  <a:srgbClr val="C00000"/>
                </a:solidFill>
                <a:latin typeface="Comic Sans MS" panose="030F0702030302020204" pitchFamily="66" charset="0"/>
              </a:rPr>
              <a:t>- I am very sorry </a:t>
            </a: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but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FA212-A46C-360A-B1C1-135B10E03CA6}"/>
              </a:ext>
            </a:extLst>
          </p:cNvPr>
          <p:cNvSpPr txBox="1"/>
          <p:nvPr/>
        </p:nvSpPr>
        <p:spPr>
          <a:xfrm>
            <a:off x="4932040" y="1836159"/>
            <a:ext cx="3096344" cy="17083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Birthday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Graduation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Wedding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Silver </a:t>
            </a:r>
            <a:r>
              <a:rPr lang="en-GB" b="1" dirty="0" err="1">
                <a:latin typeface="Comic Sans MS" panose="030F0702030302020204" pitchFamily="66" charset="0"/>
              </a:rPr>
              <a:t>anniversay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975E9-CA8E-0A96-8B78-D713A99BF740}"/>
              </a:ext>
            </a:extLst>
          </p:cNvPr>
          <p:cNvSpPr txBox="1"/>
          <p:nvPr/>
        </p:nvSpPr>
        <p:spPr>
          <a:xfrm>
            <a:off x="2194450" y="2085270"/>
            <a:ext cx="244827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Do you want to </a:t>
            </a:r>
            <a:r>
              <a:rPr lang="en-GB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come </a:t>
            </a:r>
            <a:r>
              <a:rPr lang="en-GB" sz="2000" b="1" dirty="0">
                <a:latin typeface="Comic Sans MS" panose="030F0702030302020204" pitchFamily="66" charset="0"/>
              </a:rPr>
              <a:t>to my party </a:t>
            </a:r>
            <a:endParaRPr lang="en-GB" sz="2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F1668-7894-7DFE-BF03-4FB1C6170FB8}"/>
              </a:ext>
            </a:extLst>
          </p:cNvPr>
          <p:cNvSpPr txBox="1"/>
          <p:nvPr/>
        </p:nvSpPr>
        <p:spPr>
          <a:xfrm>
            <a:off x="4932040" y="140539"/>
            <a:ext cx="3096344" cy="1661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To the swimming pool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To the theatre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To play tennis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489D1-D892-42E7-2EDB-00F213C21E3E}"/>
              </a:ext>
            </a:extLst>
          </p:cNvPr>
          <p:cNvSpPr txBox="1"/>
          <p:nvPr/>
        </p:nvSpPr>
        <p:spPr>
          <a:xfrm>
            <a:off x="2346112" y="709894"/>
            <a:ext cx="244827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Do you want to go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7B93D7-0AF2-4409-9714-DDDD3686F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74082"/>
              </p:ext>
            </p:extLst>
          </p:nvPr>
        </p:nvGraphicFramePr>
        <p:xfrm>
          <a:off x="539552" y="116631"/>
          <a:ext cx="8496943" cy="16859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68711296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057442844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726944202"/>
                    </a:ext>
                  </a:extLst>
                </a:gridCol>
              </a:tblGrid>
              <a:tr h="1685901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To invite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la piscina?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teatro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jugar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tenis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917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BF0BD8-E2B2-D1C7-985E-E5BC148F78F9}"/>
              </a:ext>
            </a:extLst>
          </p:cNvPr>
          <p:cNvGraphicFramePr>
            <a:graphicFrameLocks noGrp="1"/>
          </p:cNvGraphicFramePr>
          <p:nvPr/>
        </p:nvGraphicFramePr>
        <p:xfrm>
          <a:off x="2177698" y="1836159"/>
          <a:ext cx="6768751" cy="18699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53966137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3216129642"/>
                    </a:ext>
                  </a:extLst>
                </a:gridCol>
              </a:tblGrid>
              <a:tr h="18699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venir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a mi fiesta…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graduación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bodas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bodas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plata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786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0A4E41-91DD-1F91-C34B-9608685C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79568"/>
              </p:ext>
            </p:extLst>
          </p:nvPr>
        </p:nvGraphicFramePr>
        <p:xfrm>
          <a:off x="323528" y="3706064"/>
          <a:ext cx="8565454" cy="28912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7295">
                  <a:extLst>
                    <a:ext uri="{9D8B030D-6E8A-4147-A177-3AD203B41FA5}">
                      <a16:colId xmlns:a16="http://schemas.microsoft.com/office/drawing/2014/main" val="957501144"/>
                    </a:ext>
                  </a:extLst>
                </a:gridCol>
                <a:gridCol w="3230610">
                  <a:extLst>
                    <a:ext uri="{9D8B030D-6E8A-4147-A177-3AD203B41FA5}">
                      <a16:colId xmlns:a16="http://schemas.microsoft.com/office/drawing/2014/main" val="3556001792"/>
                    </a:ext>
                  </a:extLst>
                </a:gridCol>
                <a:gridCol w="4137549">
                  <a:extLst>
                    <a:ext uri="{9D8B030D-6E8A-4147-A177-3AD203B41FA5}">
                      <a16:colId xmlns:a16="http://schemas.microsoft.com/office/drawing/2014/main" val="1389782573"/>
                    </a:ext>
                  </a:extLst>
                </a:gridCol>
              </a:tblGrid>
              <a:tr h="289128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To make an excuse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gracias,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no </a:t>
                      </a:r>
                      <a:r>
                        <a:rPr lang="en-GB" sz="20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puedo</a:t>
                      </a:r>
                      <a:endParaRPr lang="en-GB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no es </a:t>
                      </a:r>
                      <a:r>
                        <a:rPr lang="en-GB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posible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lo </a:t>
                      </a:r>
                      <a:r>
                        <a:rPr lang="en-GB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siento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fiesta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compromiso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previo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viaje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extranjero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van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operar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58021"/>
                  </a:ext>
                </a:extLst>
              </a:tr>
            </a:tbl>
          </a:graphicData>
        </a:graphic>
      </p:graphicFrame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DE1D86-EF19-D212-B03A-C7A977A1B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1965" y="2085270"/>
            <a:ext cx="1607301" cy="12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4C02FB-D473-E8BC-0D53-4F935031A634}"/>
              </a:ext>
            </a:extLst>
          </p:cNvPr>
          <p:cNvSpPr txBox="1"/>
          <p:nvPr/>
        </p:nvSpPr>
        <p:spPr>
          <a:xfrm>
            <a:off x="4760987" y="546740"/>
            <a:ext cx="4094598" cy="2811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I’ll be there to celebrate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I’d love to go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 am free that day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Of course I go !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Yes I can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endParaRPr lang="es-ES" sz="2000" b="1" kern="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es-E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000" b="1" kern="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FDB96-7368-AACA-5FD9-A1AFC95F8F69}"/>
              </a:ext>
            </a:extLst>
          </p:cNvPr>
          <p:cNvSpPr txBox="1"/>
          <p:nvPr/>
        </p:nvSpPr>
        <p:spPr>
          <a:xfrm>
            <a:off x="1779248" y="546740"/>
            <a:ext cx="279275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Many thanks for </a:t>
            </a:r>
          </a:p>
          <a:p>
            <a:r>
              <a:rPr lang="en-GB" sz="2000" b="1" dirty="0">
                <a:latin typeface="Comic Sans MS" panose="030F0702030302020204" pitchFamily="66" charset="0"/>
              </a:rPr>
              <a:t>the invitation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8D3621-7D97-E3F0-E294-40410C167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16577"/>
              </p:ext>
            </p:extLst>
          </p:nvPr>
        </p:nvGraphicFramePr>
        <p:xfrm>
          <a:off x="450592" y="280189"/>
          <a:ext cx="8496943" cy="38712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09159472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545748000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932498351"/>
                    </a:ext>
                  </a:extLst>
                </a:gridCol>
              </a:tblGrid>
              <a:tr h="30572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To express agreement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gracias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invitación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estaré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allí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celebrar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encantaría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libre ese día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¡ Claro que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!</a:t>
                      </a:r>
                      <a:r>
                        <a:rPr kumimoji="0" lang="es-E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E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 puedo ir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E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todas maneras voy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31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0667813-F256-43A8-8304-BEAB18229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8565" y="2420888"/>
            <a:ext cx="1476037" cy="1271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DB7744-8D05-A834-B32A-3421703D83A5}"/>
              </a:ext>
            </a:extLst>
          </p:cNvPr>
          <p:cNvSpPr txBox="1"/>
          <p:nvPr/>
        </p:nvSpPr>
        <p:spPr>
          <a:xfrm>
            <a:off x="163961" y="4203934"/>
            <a:ext cx="8691624" cy="2133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Muchas gracias por la invitación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 principio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 Estaré allí para celebrarlo        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B –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Muchas gracias por la invitación.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Estaré allí para celebrarlo 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Estaré allí para celebrarlo     2.  Me encantaría ir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56CB64-DE89-0ECE-50A0-F9F9F1672DD2}"/>
              </a:ext>
            </a:extLst>
          </p:cNvPr>
          <p:cNvSpPr txBox="1">
            <a:spLocks/>
          </p:cNvSpPr>
          <p:nvPr/>
        </p:nvSpPr>
        <p:spPr bwMode="auto">
          <a:xfrm>
            <a:off x="3347864" y="1052736"/>
            <a:ext cx="46101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_ía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would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Microsoft Office PowerPoint</Application>
  <PresentationFormat>On-screen Show (4:3)</PresentationFormat>
  <Paragraphs>391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Bradley Hand ITC</vt:lpstr>
      <vt:lpstr>Calibri</vt:lpstr>
      <vt:lpstr>Calibri Light</vt:lpstr>
      <vt:lpstr>Comic Sans MS</vt:lpstr>
      <vt:lpstr>Corbel</vt:lpstr>
      <vt:lpstr>Serafettin Cartoon Condensed</vt:lpstr>
      <vt:lpstr>4_Office Theme</vt:lpstr>
      <vt:lpstr>Tema de Office</vt:lpstr>
      <vt:lpstr>23_Office Theme</vt:lpstr>
      <vt:lpstr>13_Default Design</vt:lpstr>
      <vt:lpstr>12_Default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96</cp:revision>
  <dcterms:created xsi:type="dcterms:W3CDTF">2020-09-22T16:21:34Z</dcterms:created>
  <dcterms:modified xsi:type="dcterms:W3CDTF">2023-11-08T20:31:29Z</dcterms:modified>
</cp:coreProperties>
</file>