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08" r:id="rId2"/>
    <p:sldMasterId id="2147483792" r:id="rId3"/>
  </p:sldMasterIdLst>
  <p:notesMasterIdLst>
    <p:notesMasterId r:id="rId19"/>
  </p:notesMasterIdLst>
  <p:sldIdLst>
    <p:sldId id="256" r:id="rId4"/>
    <p:sldId id="1938" r:id="rId5"/>
    <p:sldId id="1931" r:id="rId6"/>
    <p:sldId id="1852" r:id="rId7"/>
    <p:sldId id="1762" r:id="rId8"/>
    <p:sldId id="938" r:id="rId9"/>
    <p:sldId id="1915" r:id="rId10"/>
    <p:sldId id="1934" r:id="rId11"/>
    <p:sldId id="1914" r:id="rId12"/>
    <p:sldId id="1937" r:id="rId13"/>
    <p:sldId id="1932" r:id="rId14"/>
    <p:sldId id="1930" r:id="rId15"/>
    <p:sldId id="1910" r:id="rId16"/>
    <p:sldId id="1911" r:id="rId17"/>
    <p:sldId id="184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  <a:srgbClr val="99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660"/>
  </p:normalViewPr>
  <p:slideViewPr>
    <p:cSldViewPr>
      <p:cViewPr varScale="1">
        <p:scale>
          <a:sx n="39" d="100"/>
          <a:sy n="39" d="100"/>
        </p:scale>
        <p:origin x="27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32B8D-8923-4512-8E72-A6633659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2B711-761A-43D3-BB5C-98EBA8909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8F798-58BF-41C9-B900-69D3AB579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96D0C-6CCC-4209-AB9B-382E602A1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5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42B37-432C-496A-95E5-AD45AACC8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FD0E01-DCC4-454F-83B3-5CC9D1BC1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94509-75EE-4188-8DAE-97B761102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3767E-874A-485B-AD37-68D84DDD3F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99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CA83E-232F-480B-B986-BA74FDCA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F58BD-8859-4F8F-8FE5-7BE45D8B6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6906D-0363-44CC-A810-5D24911DE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60D1C-7D81-48D2-919E-76A19E021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53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0C2A8-5C97-4711-AAFD-54D7D218B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AA0E2-59A0-4420-A0E1-B32DC818C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E54D-A90C-414F-8642-17863A618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3041-9A6B-431C-B4DC-A0DFCBEC9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7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D82D4-8AE7-47AF-9FA0-D6E9FAACA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D047C-38F2-49C6-BD58-A4984E91A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EEE390-8D40-46DA-B4B7-D11A7F56E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7197D-2CAA-4945-A2EE-22AB43B55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19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CA362-84D8-4643-9F6B-C42E29D6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FB335-971F-40EB-9961-0DCE38C29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CE1EB-A5ED-4CB0-9F6C-A7C7D82F0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8B3B5-8331-4649-AE6A-4354EDA7A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75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48851D-F2C0-4033-9A9D-4F918BFB9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D23D5-4791-4F4E-B98F-76F8250B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9BBEA-5DF4-4339-8F98-D36530417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7C35-ED9E-46C0-BBD2-4CD112617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80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E5986-9545-454C-82DD-BA3F778E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88CCC-1732-41EC-8145-89E3AC11E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2CD08-F6D4-46F8-824B-A5A0836C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0019C-9837-420F-934A-3E9A1DECFB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6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A292-D7B2-4838-9CBE-C5681FC1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BB0FE-F7A2-468B-A544-D9E954262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5CE23-809A-4231-B796-933F9DBE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4DC2-4319-4CF8-8415-10A2C60F7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89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F58D7-9D42-4636-871B-2784D59FE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B39FC-3C67-4753-8120-1E714A468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5C01A-5404-4F89-BAB2-B4F8E979E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A3F4-7F17-4309-9FCB-19C6539E39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6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20506-938F-4BFF-ABF4-15A31B2D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32E82-FDD3-40E9-8A11-0AAAE8208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59A30-AF55-4161-8DE5-D732FD295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9DF4F-14E5-4F8F-BE49-C9CE88C5DB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50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DDFB4-581B-3854-CD02-99D4001D5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A9580-692B-160F-9F53-B225C4F3D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6F8CE-8025-F2D2-8A8B-C01A9910F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C82A7-71B1-4379-AD27-DEBF62884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4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1F00B5-6DEB-BDFA-9219-A20BBA167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D6F4A-196A-B65D-1AF4-58426D6BC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2BE79-EC6E-8979-0661-AFF0A2465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48B9F-D53A-40BA-B201-DAB7EA60FD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81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8216E-0EE7-5546-8F57-C26ED77AE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44E95-4A66-CAA0-BCA7-3717E8C9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55E31-E349-19C4-9DBF-F34C0B71D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3597A-01FF-4E46-88C1-862720B47F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5995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27282-C6A2-61F5-CB9C-4D8D75938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7E47D-CC9D-6588-D032-939CE87E9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3178-5960-DB99-E52E-D246BEBF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44B5-CE4C-4628-A8D4-94401293F1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4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464476-1D8B-F4E9-52F3-5856C6D0A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8945E7-C4D9-0D69-F913-71E98A5FD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D9A025-B99E-96CF-FF79-46462709E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06B0-FAAC-46C0-B31F-78A145EF2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675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611985-F01F-8D30-B0BA-ED7AC349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D8EDE2-5600-64E2-1C54-E838AEB1B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D78DB3-3117-42B6-7CA4-76446D942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9512B-5F5A-435C-A2EA-AEC0FBD23D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341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649EA1-74BE-1387-AF25-5C2FE833E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D515DF-9336-DDF5-FE0B-45F0EA966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100ED-868F-5F1E-F86A-7223B93BB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AF477-F04A-4ABA-A902-CE249960C7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767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337F9-D604-7E42-A5A5-E701F7543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5BB6B-2C39-1576-404C-B64B52CD0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CDF4E-161A-AB8B-D924-261901567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55A04-8972-4081-9069-4E56C3C1C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218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EFAE0-2EDE-33FF-4C09-65AD7429F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EBAB1-A58A-5846-4172-FC7C7F89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8D6BC-B068-FE5C-8BD0-427A841ED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37A2A-478E-49D9-AD2F-CAD26B2EC0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52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28970-8E7C-F405-A5F7-4D2E02BF6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BADD8-371F-DA5E-3B33-758105970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30CAB-4F94-DE62-7ADC-AAB20A9F8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AE523-F8FA-436E-8A2D-ED55A429A6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193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020FB-5158-D0AD-8CBE-9F6DC548C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EB656-DD76-E257-C461-3E9D04730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85E3A-9D60-A2EB-1B19-B482D30B5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D467E-9F25-45F3-8721-901491AC4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99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63231-8A0A-58F1-5D2E-1F5BDFE3CA9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69636-D1C5-E31F-6A11-69C7DCC242B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A2156-849C-0FC4-7F48-3D00582EB8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29782A1-2A10-454A-8D7B-4060D750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59A8BC-1E55-487D-892A-733F9A3FE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48816B-1BC6-4B97-8B01-6702CFBA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6C8596-5887-42D0-9834-5D0AE6A218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46FAD1-D687-4B5D-9CD3-FA7D977CC3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B0E4FB-3F37-4029-8B92-756411884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50DC0B1-AF1B-449A-8C44-A129C8506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2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B5277E-2B5A-7CA6-26E5-8E8F2EB00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735982-58E5-B292-EA1A-BD22EB60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4930D5-540C-4C3C-BAF0-C27EB00A4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27467A-7DA9-9117-FED8-A30BD43AA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110A7A-9A19-11CD-E59F-7E00554ED5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53FDE88-2C94-44EB-9268-0B85E3B21C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85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Lower Intermediate                  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Fecha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</a:t>
            </a:r>
            <a:r>
              <a:rPr lang="en-GB" altLang="en-US" dirty="0" err="1">
                <a:solidFill>
                  <a:prstClr val="black"/>
                </a:solidFill>
                <a:latin typeface="Comic Sans MS" pitchFamily="66" charset="0"/>
              </a:rPr>
              <a:t>juev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es, </a:t>
            </a:r>
            <a:r>
              <a:rPr lang="en-GB" altLang="en-US" noProof="0" dirty="0">
                <a:solidFill>
                  <a:prstClr val="black"/>
                </a:solidFill>
                <a:latin typeface="Comic Sans MS" pitchFamily="66" charset="0"/>
              </a:rPr>
              <a:t> 2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</a:t>
            </a:r>
            <a:r>
              <a:rPr kumimoji="0" lang="en-GB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alt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octubre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del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11970"/>
            <a:ext cx="1708030" cy="19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79512" y="1578663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Práctica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 –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comprar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 un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billete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 de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tren</a:t>
            </a:r>
            <a:endParaRPr lang="en-GB" altLang="en-US" sz="3200" i="1" kern="0" dirty="0">
              <a:solidFill>
                <a:srgbClr val="AC0428"/>
              </a:solidFill>
              <a:latin typeface="Comic Sans MS" panose="030F0702030302020204" pitchFamily="66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AC042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Introducción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: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   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verbos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quedar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 versus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quedarse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 I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  <a:cs typeface="Arial"/>
              </a:rPr>
              <a:t>   -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comprar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 un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billete</a:t>
            </a:r>
            <a:r>
              <a:rPr lang="en-GB" altLang="en-US" sz="3200" i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 de </a:t>
            </a:r>
            <a:r>
              <a:rPr lang="en-GB" altLang="en-US" sz="3200" i="1" kern="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autobús</a:t>
            </a:r>
            <a:endParaRPr lang="en-GB" altLang="en-US" sz="3200" i="1" kern="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</a:t>
            </a: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A77DD-435D-EA67-B3B3-9AB40B09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60648"/>
            <a:ext cx="721407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79689909-93FE-59E8-6B1E-0D7C2FD9C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9" b="67850"/>
          <a:stretch>
            <a:fillRect/>
          </a:stretch>
        </p:blipFill>
        <p:spPr>
          <a:xfrm>
            <a:off x="5076056" y="260648"/>
            <a:ext cx="3312367" cy="2204864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16F273F-3190-54B7-CE4E-184549FA2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44643"/>
          <a:stretch>
            <a:fillRect/>
          </a:stretch>
        </p:blipFill>
        <p:spPr>
          <a:xfrm>
            <a:off x="0" y="1052736"/>
            <a:ext cx="4464496" cy="5445224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ADA2E751-B9EF-0B1F-4F81-6D30391B3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7" t="50000" r="-892"/>
          <a:stretch>
            <a:fillRect/>
          </a:stretch>
        </p:blipFill>
        <p:spPr>
          <a:xfrm>
            <a:off x="4896035" y="2852936"/>
            <a:ext cx="36724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2E3DB168-A1CD-1016-F1BB-36399EDE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TextBox 5">
            <a:extLst>
              <a:ext uri="{FF2B5EF4-FFF2-40B4-BE49-F238E27FC236}">
                <a16:creationId xmlns:a16="http://schemas.microsoft.com/office/drawing/2014/main" id="{875B99CB-DB3F-AA3E-539C-640AD2824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790405"/>
            <a:ext cx="85852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en-US" sz="2800" dirty="0">
                <a:solidFill>
                  <a:prstClr val="black"/>
                </a:solidFill>
              </a:rPr>
              <a:t>-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D8566-4A50-EF6F-D1D5-F000F675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451262"/>
            <a:ext cx="3960688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r>
              <a:rPr kumimoji="0" lang="en-GB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</a:t>
            </a:r>
            <a:endParaRPr kumimoji="0" lang="en-GB" alt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áis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b="1" dirty="0">
                <a:solidFill>
                  <a:srgbClr val="99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9E41E-440C-E7E6-DF1F-F18E0C4E0369}"/>
              </a:ext>
            </a:extLst>
          </p:cNvPr>
          <p:cNvSpPr txBox="1"/>
          <p:nvPr/>
        </p:nvSpPr>
        <p:spPr>
          <a:xfrm>
            <a:off x="6340320" y="1134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Libro </a:t>
            </a:r>
            <a:r>
              <a:rPr lang="en-GB" dirty="0" err="1"/>
              <a:t>página</a:t>
            </a:r>
            <a:r>
              <a:rPr lang="en-GB" dirty="0"/>
              <a:t> 147 - </a:t>
            </a:r>
            <a:r>
              <a:rPr lang="en-GB" dirty="0" err="1"/>
              <a:t>Atención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111CE-E596-8472-F499-80F4A391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48" y="344841"/>
            <a:ext cx="3960688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ued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ued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áis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ued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Aspectos gramaticales: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Quedar/ Quedarse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268760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Quedar 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1979712" y="1124744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979712" y="184482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51520" y="4797152"/>
            <a:ext cx="19442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Quedarse 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2339752" y="501317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267744" y="90872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491880" y="908720"/>
            <a:ext cx="321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conjuga como el verbo gustar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020272" y="1268760"/>
            <a:ext cx="1321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queda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queda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queda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 queda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queda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queda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63888" y="1268760"/>
            <a:ext cx="313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quedan bien los pantalones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queda ancha la camisa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339752" y="217310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have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Smtg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left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275856" y="2060848"/>
            <a:ext cx="321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conjuga como el verbo gustar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563888" y="2420888"/>
            <a:ext cx="3030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queda un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quedan cinco euros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queda por jugar un partido.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3779912" y="4581128"/>
            <a:ext cx="366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conjuga como un verbo reflexivo 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2843808" y="4581128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have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keep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take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524328" y="4941168"/>
            <a:ext cx="14285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quedo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quedas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 queda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 quedamos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quedáis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quedan 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283968" y="4941168"/>
            <a:ext cx="2356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queda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la camisa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3" grpId="0" animBg="1"/>
      <p:bldP spid="16" grpId="0"/>
      <p:bldP spid="19" grpId="0"/>
      <p:bldP spid="21" grpId="0"/>
      <p:bldP spid="29" grpId="0"/>
      <p:bldP spid="34" grpId="0"/>
      <p:bldP spid="36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8186" y="51592"/>
            <a:ext cx="604524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</a:t>
            </a: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fit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es-E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  <a:t>to</a:t>
            </a: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  <a:t>have</a:t>
            </a: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es-ES" sz="2500" b="1" dirty="0" err="1">
                <a:solidFill>
                  <a:srgbClr val="008000"/>
                </a:solidFill>
                <a:latin typeface="Comic Sans MS" pitchFamily="66" charset="0"/>
              </a:rPr>
              <a:t>something</a:t>
            </a:r>
            <a:r>
              <a:rPr lang="es-ES" sz="25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s-ES" sz="2500" b="1" dirty="0" err="1">
                <a:solidFill>
                  <a:srgbClr val="008000"/>
                </a:solidFill>
                <a:latin typeface="Comic Sans MS" pitchFamily="66" charset="0"/>
              </a:rPr>
              <a:t>left</a:t>
            </a:r>
            <a:r>
              <a:rPr lang="es-ES" sz="25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s-ES" sz="2500" dirty="0" err="1">
                <a:solidFill>
                  <a:prstClr val="black"/>
                </a:solidFill>
                <a:latin typeface="Comic Sans MS" pitchFamily="66" charset="0"/>
              </a:rPr>
              <a:t>or</a:t>
            </a:r>
            <a:r>
              <a:rPr lang="es-ES" sz="25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500" b="1" dirty="0" err="1">
                <a:solidFill>
                  <a:srgbClr val="7030A0"/>
                </a:solidFill>
                <a:latin typeface="Comic Sans MS" pitchFamily="66" charset="0"/>
              </a:rPr>
              <a:t>keep</a:t>
            </a:r>
            <a:endParaRPr lang="es-ES" sz="25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Completa las frases con el verbo correcto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47528" y="764704"/>
            <a:ext cx="8363187" cy="5863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(Tú)  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 horrible esa gorra.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(Ellos) ________________ una actividad por terminar.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(yo) ________________ con esta falda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(nosotros) 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____________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  con tu mascota.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(él)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_________  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diez libras, solamente.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(Yo) 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 con </a:t>
            </a:r>
            <a:r>
              <a:rPr lang="es-ES" dirty="0">
                <a:solidFill>
                  <a:prstClr val="black"/>
                </a:solidFill>
                <a:latin typeface="Comic Sans MS" pitchFamily="66" charset="0"/>
              </a:rPr>
              <a:t>la casa de campo.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(Ella) No __________ bien ese color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(Ellos)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 pocos días para salir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 vacaciones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tal (vosotros) _____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______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_____  el uniforme de la policía?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(ella) ya no ________________  nada de comida.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(Yo) Estas zapatillas ________________  muy grandes.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¿Con qué vestido (tú) ________ para ir a la fiesta?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(Ellas) _______________ cinco minutos para empezar la clase.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</a:t>
            </a:r>
            <a:r>
              <a:rPr lang="es-ES" dirty="0">
                <a:solidFill>
                  <a:prstClr val="black"/>
                </a:solidFill>
                <a:latin typeface="Comic Sans MS" pitchFamily="66" charset="0"/>
              </a:rPr>
              <a:t>Vosotros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 ________ hasta el miércoles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para que presenten el proyecto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3287198-C2FC-4B1B-A1D8-21D757ED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Los </a:t>
            </a:r>
            <a:r>
              <a:rPr lang="en-US" altLang="en-US" b="1" dirty="0" err="1">
                <a:latin typeface="Bradley Hand ITC" panose="03070402050302030203" pitchFamily="66" charset="0"/>
              </a:rPr>
              <a:t>Deberes</a:t>
            </a:r>
            <a:r>
              <a:rPr lang="en-US" altLang="en-US" b="1" dirty="0">
                <a:latin typeface="Bradley Hand ITC" panose="03070402050302030203" pitchFamily="66" charset="0"/>
              </a:rPr>
              <a:t> 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5255FF7-EECD-4CC5-9E6F-CB8746C6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33450"/>
            <a:ext cx="8964612" cy="511175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>
              <a:solidFill>
                <a:srgbClr val="006600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Repasa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los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verbos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en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el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presente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pasado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futuro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2. Rellena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los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espacios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en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blanco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en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página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14 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de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este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PPP</a:t>
            </a:r>
          </a:p>
          <a:p>
            <a:pPr marL="514350" indent="-514350">
              <a:buAutoNum type="arabicPeriod"/>
              <a:defRPr/>
            </a:pPr>
            <a:endParaRPr lang="en-US" altLang="en-US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35AF7-2859-423A-B2D4-046E33E98169}"/>
              </a:ext>
            </a:extLst>
          </p:cNvPr>
          <p:cNvSpPr txBox="1"/>
          <p:nvPr/>
        </p:nvSpPr>
        <p:spPr>
          <a:xfrm>
            <a:off x="5910263" y="6272213"/>
            <a:ext cx="3536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favor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806933E8-CEA8-41F8-A32D-196C5EB9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4" y="3933055"/>
            <a:ext cx="1967569" cy="2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706E-6C84-39D5-141F-D9652389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96952"/>
            <a:ext cx="8229600" cy="1143000"/>
          </a:xfrm>
        </p:spPr>
        <p:txBody>
          <a:bodyPr/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Chat GPT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err="1">
                <a:latin typeface="Comic Sans MS" panose="030F0702030302020204" pitchFamily="66" charset="0"/>
              </a:rPr>
              <a:t>Setas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champiñones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hongos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Para </a:t>
            </a:r>
            <a:r>
              <a:rPr lang="en-GB" sz="2000" dirty="0" err="1">
                <a:latin typeface="Comic Sans MS" panose="030F0702030302020204" pitchFamily="66" charset="0"/>
              </a:rPr>
              <a:t>enseñar</a:t>
            </a:r>
            <a:r>
              <a:rPr lang="en-GB" sz="2000" dirty="0">
                <a:latin typeface="Comic Sans MS" panose="030F0702030302020204" pitchFamily="66" charset="0"/>
              </a:rPr>
              <a:t> – 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err="1">
                <a:latin typeface="Comic Sans MS" panose="030F0702030302020204" pitchFamily="66" charset="0"/>
              </a:rPr>
              <a:t>enseño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enseñas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enseña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err="1">
                <a:latin typeface="Comic Sans MS" panose="030F0702030302020204" pitchFamily="66" charset="0"/>
              </a:rPr>
              <a:t>enseñamos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enseñáis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enseñan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err="1">
                <a:latin typeface="Comic Sans MS" panose="030F0702030302020204" pitchFamily="66" charset="0"/>
              </a:rPr>
              <a:t>enseñé</a:t>
            </a:r>
            <a:r>
              <a:rPr lang="en-GB" sz="2000" dirty="0">
                <a:latin typeface="Comic Sans MS" panose="030F0702030302020204" pitchFamily="66" charset="0"/>
              </a:rPr>
              <a:t> – </a:t>
            </a:r>
            <a:r>
              <a:rPr lang="en-GB" sz="2000" dirty="0" err="1">
                <a:latin typeface="Comic Sans MS" panose="030F0702030302020204" pitchFamily="66" charset="0"/>
              </a:rPr>
              <a:t>ensenaré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No </a:t>
            </a:r>
            <a:r>
              <a:rPr lang="en-GB" sz="2000" dirty="0" err="1">
                <a:latin typeface="Comic Sans MS" panose="030F0702030302020204" pitchFamily="66" charset="0"/>
              </a:rPr>
              <a:t>hice</a:t>
            </a:r>
            <a:r>
              <a:rPr lang="en-GB" sz="2000" dirty="0">
                <a:latin typeface="Comic Sans MS" panose="030F0702030302020204" pitchFamily="66" charset="0"/>
              </a:rPr>
              <a:t> nada. </a:t>
            </a:r>
            <a:r>
              <a:rPr lang="en-GB" sz="2000" dirty="0" err="1">
                <a:latin typeface="Comic Sans MS" panose="030F0702030302020204" pitchFamily="66" charset="0"/>
              </a:rPr>
              <a:t>Está</a:t>
            </a:r>
            <a:r>
              <a:rPr lang="en-GB" sz="2000" dirty="0">
                <a:latin typeface="Comic Sans MS" panose="030F0702030302020204" pitchFamily="66" charset="0"/>
              </a:rPr>
              <a:t> vivo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err="1">
                <a:latin typeface="Comic Sans MS" panose="030F0702030302020204" pitchFamily="66" charset="0"/>
              </a:rPr>
              <a:t>Ayudar</a:t>
            </a:r>
            <a:r>
              <a:rPr lang="en-GB" sz="2000" dirty="0">
                <a:latin typeface="Comic Sans MS" panose="030F0702030302020204" pitchFamily="66" charset="0"/>
              </a:rPr>
              <a:t> – </a:t>
            </a:r>
            <a:r>
              <a:rPr lang="en-GB" sz="2000" dirty="0" err="1">
                <a:latin typeface="Comic Sans MS" panose="030F0702030302020204" pitchFamily="66" charset="0"/>
              </a:rPr>
              <a:t>ayudé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Gales. Andar – </a:t>
            </a:r>
            <a:r>
              <a:rPr lang="en-GB" sz="2000" dirty="0" err="1">
                <a:latin typeface="Comic Sans MS" panose="030F0702030302020204" pitchFamily="66" charset="0"/>
              </a:rPr>
              <a:t>Anduvimos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El </a:t>
            </a:r>
            <a:r>
              <a:rPr lang="en-GB" sz="2000" dirty="0" err="1">
                <a:latin typeface="Comic Sans MS" panose="030F0702030302020204" pitchFamily="66" charset="0"/>
              </a:rPr>
              <a:t>camino</a:t>
            </a:r>
            <a:r>
              <a:rPr lang="en-GB" sz="2000" dirty="0">
                <a:latin typeface="Comic Sans MS" panose="030F0702030302020204" pitchFamily="66" charset="0"/>
              </a:rPr>
              <a:t> a Santiago de Compostela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Sarria, un/a </a:t>
            </a:r>
            <a:r>
              <a:rPr lang="en-GB" sz="2000" dirty="0" err="1">
                <a:latin typeface="Comic Sans MS" panose="030F0702030302020204" pitchFamily="66" charset="0"/>
              </a:rPr>
              <a:t>guía</a:t>
            </a:r>
            <a:r>
              <a:rPr lang="en-GB" sz="2000" dirty="0">
                <a:latin typeface="Comic Sans MS" panose="030F0702030302020204" pitchFamily="66" charset="0"/>
              </a:rPr>
              <a:t>, un/a turista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un/a </a:t>
            </a:r>
            <a:r>
              <a:rPr lang="en-GB" sz="2000" dirty="0" err="1">
                <a:latin typeface="Comic Sans MS" panose="030F0702030302020204" pitchFamily="66" charset="0"/>
              </a:rPr>
              <a:t>recepcionista</a:t>
            </a:r>
            <a:r>
              <a:rPr lang="en-GB" sz="2000" dirty="0">
                <a:latin typeface="Comic Sans MS" panose="030F0702030302020204" pitchFamily="66" charset="0"/>
              </a:rPr>
              <a:t>, un/a </a:t>
            </a:r>
            <a:r>
              <a:rPr lang="en-GB" sz="2000" dirty="0" err="1">
                <a:latin typeface="Comic Sans MS" panose="030F0702030302020204" pitchFamily="66" charset="0"/>
              </a:rPr>
              <a:t>taxista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un/a </a:t>
            </a:r>
            <a:r>
              <a:rPr lang="en-GB" sz="2000" dirty="0" err="1">
                <a:latin typeface="Comic Sans MS" panose="030F0702030302020204" pitchFamily="66" charset="0"/>
              </a:rPr>
              <a:t>deportista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Carino. Lo </a:t>
            </a:r>
            <a:r>
              <a:rPr lang="en-GB" sz="2000" dirty="0" err="1">
                <a:latin typeface="Comic Sans MS" panose="030F0702030302020204" pitchFamily="66" charset="0"/>
              </a:rPr>
              <a:t>pasé</a:t>
            </a:r>
            <a:r>
              <a:rPr lang="en-GB" sz="2000" dirty="0">
                <a:latin typeface="Comic Sans MS" panose="030F0702030302020204" pitchFamily="66" charset="0"/>
              </a:rPr>
              <a:t> con mis amigas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He </a:t>
            </a:r>
            <a:r>
              <a:rPr lang="en-GB" sz="2000" dirty="0" err="1">
                <a:latin typeface="Comic Sans MS" panose="030F0702030302020204" pitchFamily="66" charset="0"/>
              </a:rPr>
              <a:t>hecho</a:t>
            </a:r>
            <a:r>
              <a:rPr lang="en-GB" sz="2000" dirty="0">
                <a:latin typeface="Comic Sans MS" panose="030F0702030302020204" pitchFamily="66" charset="0"/>
              </a:rPr>
              <a:t>. Me </a:t>
            </a:r>
            <a:r>
              <a:rPr lang="en-GB" sz="2000" dirty="0" err="1">
                <a:latin typeface="Comic Sans MS" panose="030F0702030302020204" pitchFamily="66" charset="0"/>
              </a:rPr>
              <a:t>regalaron</a:t>
            </a:r>
            <a:r>
              <a:rPr lang="en-GB" sz="2000" dirty="0">
                <a:latin typeface="Comic Sans MS" panose="030F0702030302020204" pitchFamily="66" charset="0"/>
              </a:rPr>
              <a:t> un gato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Pulgas.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D9B9D-32FA-085E-7149-F159B5E41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150F67E-C06E-C0D3-2EE3-859B9EAF02B7}"/>
              </a:ext>
            </a:extLst>
          </p:cNvPr>
          <p:cNvSpPr txBox="1"/>
          <p:nvPr/>
        </p:nvSpPr>
        <p:spPr>
          <a:xfrm>
            <a:off x="2411760" y="0"/>
            <a:ext cx="4187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Forma las frases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C270E273-0EA2-EDF4-BD77-86B3546F8BB6}"/>
              </a:ext>
            </a:extLst>
          </p:cNvPr>
          <p:cNvSpPr/>
          <p:nvPr/>
        </p:nvSpPr>
        <p:spPr>
          <a:xfrm>
            <a:off x="251520" y="2564904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billete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 de        Barcelona 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ida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    un 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quiero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 y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vuelta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hoy</a:t>
            </a:r>
            <a:endParaRPr lang="en-GB" altLang="en-US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algn="ctr"/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Quiero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un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billete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de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ida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y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vuelta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Barcelona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hoy</a:t>
            </a:r>
            <a:endParaRPr lang="es-ES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C7F5ACDC-9356-5353-04C1-9E0410181367}"/>
              </a:ext>
            </a:extLst>
          </p:cNvPr>
          <p:cNvSpPr/>
          <p:nvPr/>
        </p:nvSpPr>
        <p:spPr>
          <a:xfrm>
            <a:off x="6156176" y="836712"/>
            <a:ext cx="2161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¿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hora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qué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¿Para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qué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hora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?</a:t>
            </a:r>
            <a:r>
              <a:rPr lang="en-GB" altLang="en-US" b="1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2726C5B3-A439-B012-9F92-99B61D310998}"/>
              </a:ext>
            </a:extLst>
          </p:cNvPr>
          <p:cNvSpPr/>
          <p:nvPr/>
        </p:nvSpPr>
        <p:spPr>
          <a:xfrm>
            <a:off x="971600" y="17008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pero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trenes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lo    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mañana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siento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    Alicante  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  no    hay     </a:t>
            </a:r>
          </a:p>
          <a:p>
            <a:pPr algn="ctr"/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Lo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siento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pero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i="1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mañana</a:t>
            </a:r>
            <a:r>
              <a:rPr lang="en-GB" altLang="en-US" i="1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no hay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trenes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Alicante</a:t>
            </a:r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8463D212-77AE-62D9-0B34-01A1B259194A}"/>
              </a:ext>
            </a:extLst>
          </p:cNvPr>
          <p:cNvSpPr/>
          <p:nvPr/>
        </p:nvSpPr>
        <p:spPr>
          <a:xfrm>
            <a:off x="539552" y="764704"/>
            <a:ext cx="3429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problema</a:t>
            </a:r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,     no     </a:t>
            </a:r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adiós</a:t>
            </a:r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     hay</a:t>
            </a:r>
          </a:p>
          <a:p>
            <a:pPr algn="ctr"/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No hay </a:t>
            </a:r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problema</a:t>
            </a:r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adiós</a:t>
            </a:r>
            <a:endParaRPr lang="en-GB" altLang="en-US" i="1" kern="0" dirty="0"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41A570AB-C21E-F010-165F-CB8A9C52B01D}"/>
              </a:ext>
            </a:extLst>
          </p:cNvPr>
          <p:cNvSpPr txBox="1"/>
          <p:nvPr/>
        </p:nvSpPr>
        <p:spPr>
          <a:xfrm>
            <a:off x="179512" y="3501008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FF"/>
                </a:solidFill>
                <a:latin typeface="Comic Sans MS" pitchFamily="66" charset="0"/>
              </a:rPr>
              <a:t>uno  hay  de  a    las  mañana once la </a:t>
            </a:r>
          </a:p>
          <a:p>
            <a:pPr algn="ctr"/>
            <a:r>
              <a:rPr lang="es-ES" dirty="0">
                <a:solidFill>
                  <a:srgbClr val="FF00FF"/>
                </a:solidFill>
                <a:latin typeface="Comic Sans MS" pitchFamily="66" charset="0"/>
              </a:rPr>
              <a:t>Hay uno a las once de la mañana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36696169-7C7B-0752-4EBB-C11D33DA746C}"/>
              </a:ext>
            </a:extLst>
          </p:cNvPr>
          <p:cNvSpPr txBox="1"/>
          <p:nvPr/>
        </p:nvSpPr>
        <p:spPr>
          <a:xfrm>
            <a:off x="0" y="450912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Comic Sans MS" pitchFamily="66" charset="0"/>
              </a:rPr>
              <a:t>billetes     ida    de     dos    quiero    Bilbao,   para   turista   clase  favor   por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Comic Sans MS" pitchFamily="66" charset="0"/>
              </a:rPr>
              <a:t>Quiero dos billetes de ida para Bilbao, clase turista, por favor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6AF790AC-98EF-8236-FB80-969E6287FBC6}"/>
              </a:ext>
            </a:extLst>
          </p:cNvPr>
          <p:cNvSpPr txBox="1"/>
          <p:nvPr/>
        </p:nvSpPr>
        <p:spPr>
          <a:xfrm>
            <a:off x="6567654" y="5229200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  <a:latin typeface="Comic Sans MS" pitchFamily="66" charset="0"/>
              </a:rPr>
              <a:t>¿hora    qué   llega   a?</a:t>
            </a:r>
          </a:p>
          <a:p>
            <a:r>
              <a:rPr lang="es-ES" dirty="0">
                <a:solidFill>
                  <a:srgbClr val="7030A0"/>
                </a:solidFill>
                <a:latin typeface="Comic Sans MS" pitchFamily="66" charset="0"/>
              </a:rPr>
              <a:t>¿A qué hora llega? 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B4BC1B66-7D48-4E86-B74A-B3521276A5F5}"/>
              </a:ext>
            </a:extLst>
          </p:cNvPr>
          <p:cNvSpPr txBox="1"/>
          <p:nvPr/>
        </p:nvSpPr>
        <p:spPr>
          <a:xfrm>
            <a:off x="0" y="5949280"/>
            <a:ext cx="854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omic Sans MS" pitchFamily="66" charset="0"/>
              </a:rPr>
              <a:t>trenes    para   hay    no    de   las  tres    de   tarde   pero     hay   sí   para    las    siete</a:t>
            </a:r>
          </a:p>
          <a:p>
            <a:pPr algn="ctr"/>
            <a:r>
              <a:rPr lang="es-ES" sz="1600" dirty="0">
                <a:latin typeface="Comic Sans MS" pitchFamily="66" charset="0"/>
              </a:rPr>
              <a:t>No hay trenes para las tres de la tarde pero sí hay para las siete.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C6C53A23-587D-5F6F-257B-F4401C3EA88B}"/>
              </a:ext>
            </a:extLst>
          </p:cNvPr>
          <p:cNvSpPr txBox="1"/>
          <p:nvPr/>
        </p:nvSpPr>
        <p:spPr>
          <a:xfrm>
            <a:off x="3995935" y="3717032"/>
            <a:ext cx="51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hora    el   Valencia   a   sale   qué   para   tren</a:t>
            </a:r>
          </a:p>
          <a:p>
            <a:pPr algn="ctr"/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¿A qué hora sale el tren para Valencia?</a:t>
            </a:r>
          </a:p>
        </p:txBody>
      </p:sp>
      <p:pic>
        <p:nvPicPr>
          <p:cNvPr id="13" name="Picture 2" descr="Resultado de imagen de hablar&quot;">
            <a:extLst>
              <a:ext uri="{FF2B5EF4-FFF2-40B4-BE49-F238E27FC236}">
                <a16:creationId xmlns:a16="http://schemas.microsoft.com/office/drawing/2014/main" id="{4A552F2A-E894-532D-64A7-A15FDDC6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0832" cy="630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5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BE2AD-73B4-67EB-3E90-2D193E55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>
            <a:extLst>
              <a:ext uri="{FF2B5EF4-FFF2-40B4-BE49-F238E27FC236}">
                <a16:creationId xmlns:a16="http://schemas.microsoft.com/office/drawing/2014/main" id="{848A97E4-13A7-EE08-71BB-2F5D1AB7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Box 1">
            <a:extLst>
              <a:ext uri="{FF2B5EF4-FFF2-40B4-BE49-F238E27FC236}">
                <a16:creationId xmlns:a16="http://schemas.microsoft.com/office/drawing/2014/main" id="{46869BBE-A0D3-A239-F842-2BADEB89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9863"/>
            <a:ext cx="190817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Habl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Reserv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Invit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Viaj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Cerrar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Estudi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Desayun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Camin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23322-EBD5-D48A-1310-402AEA52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800"/>
            <a:ext cx="190817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Habl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Reserv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Invit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Viaj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Cerrar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Estudi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Desayun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Camin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820F1-CB7C-0949-8265-3A976DD85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11138"/>
            <a:ext cx="1089025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é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B54B0-F54F-4C30-0175-FFD1DA13FEED}"/>
              </a:ext>
            </a:extLst>
          </p:cNvPr>
          <p:cNvSpPr txBox="1"/>
          <p:nvPr/>
        </p:nvSpPr>
        <p:spPr>
          <a:xfrm>
            <a:off x="5186589" y="0"/>
            <a:ext cx="3957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FUTURO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_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verbs 1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person,singular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437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E65B8-4FB1-1848-3C20-CA000101E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375E0402-0375-AEFE-8F6C-10C3A600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Box 1">
            <a:extLst>
              <a:ext uri="{FF2B5EF4-FFF2-40B4-BE49-F238E27FC236}">
                <a16:creationId xmlns:a16="http://schemas.microsoft.com/office/drawing/2014/main" id="{A3C66E97-41E6-902F-E1D8-AE421F63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31788"/>
            <a:ext cx="21113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Beb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Promet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Corr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Abr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Sub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B4966-11EB-4A69-B464-AC03C87B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04800"/>
            <a:ext cx="209232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Comprend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Aprend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5.  Met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6.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Promet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7.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Corr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8.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Recib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9.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10. Sub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11.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Escrib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12.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Describ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6DF43C2B-039B-62CD-7891-8A16E738F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-5080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PASADO</a:t>
            </a:r>
          </a:p>
        </p:txBody>
      </p:sp>
      <p:sp>
        <p:nvSpPr>
          <p:cNvPr id="43017" name="TextBox 11">
            <a:extLst>
              <a:ext uri="{FF2B5EF4-FFF2-40B4-BE49-F238E27FC236}">
                <a16:creationId xmlns:a16="http://schemas.microsoft.com/office/drawing/2014/main" id="{A5C942C2-A42A-E03A-6844-4526D9CD9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0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INFINITIVO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7742F-CD22-0655-8E53-032E779C8A51}"/>
              </a:ext>
            </a:extLst>
          </p:cNvPr>
          <p:cNvSpPr txBox="1"/>
          <p:nvPr/>
        </p:nvSpPr>
        <p:spPr>
          <a:xfrm>
            <a:off x="-88928" y="34925"/>
            <a:ext cx="15902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_er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&amp; _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person,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singular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34829F6-0A12-C9FA-9853-4D7D65F9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331788"/>
            <a:ext cx="2017712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Beb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Promet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Corr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Abr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Sub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</p:txBody>
      </p:sp>
      <p:sp>
        <p:nvSpPr>
          <p:cNvPr id="43020" name="TextBox 1">
            <a:extLst>
              <a:ext uri="{FF2B5EF4-FFF2-40B4-BE49-F238E27FC236}">
                <a16:creationId xmlns:a16="http://schemas.microsoft.com/office/drawing/2014/main" id="{81344841-F934-ECC3-42C0-D320E5366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-58738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FUTURO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C6CA7-58CE-86E8-0865-E1EAE8D55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334963"/>
            <a:ext cx="1223963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é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4305CDF0-533E-466D-94C1-9DDC697D762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752" y="928687"/>
            <a:ext cx="9036496" cy="5000625"/>
          </a:xfrm>
        </p:spPr>
        <p:txBody>
          <a:bodyPr/>
          <a:lstStyle/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Cuántos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billetes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Adónde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Cuándo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ida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vuelta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endParaRPr lang="en-GB" altLang="en-US" sz="45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5800" dirty="0">
                <a:solidFill>
                  <a:srgbClr val="336600"/>
                </a:solidFill>
                <a:latin typeface="Comic Sans MS" panose="030F0702030302020204" pitchFamily="66" charset="0"/>
              </a:rPr>
              <a:t>14:15, 17, 45, 12:20, 79</a:t>
            </a:r>
          </a:p>
          <a:p>
            <a:pPr marL="0" indent="0" eaLnBrk="1" hangingPunct="1">
              <a:buNone/>
            </a:pPr>
            <a:endParaRPr lang="en-GB" altLang="en-US" sz="6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027D4-E205-9B26-2B1B-FFCB82026516}"/>
              </a:ext>
            </a:extLst>
          </p:cNvPr>
          <p:cNvSpPr txBox="1"/>
          <p:nvPr/>
        </p:nvSpPr>
        <p:spPr>
          <a:xfrm>
            <a:off x="971600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Comic Sans MS" panose="030F0702030302020204" pitchFamily="66" charset="0"/>
              </a:rPr>
              <a:t>Dictado</a:t>
            </a:r>
            <a:r>
              <a:rPr lang="en-GB" sz="3600" dirty="0">
                <a:latin typeface="Comic Sans MS" panose="030F0702030302020204" pitchFamily="66" charset="0"/>
              </a:rPr>
              <a:t> 4 </a:t>
            </a:r>
            <a:r>
              <a:rPr lang="en-GB" sz="3600" dirty="0" err="1">
                <a:latin typeface="Comic Sans MS" panose="030F0702030302020204" pitchFamily="66" charset="0"/>
              </a:rPr>
              <a:t>oraciones</a:t>
            </a:r>
            <a:r>
              <a:rPr lang="en-GB" sz="3600" dirty="0">
                <a:latin typeface="Comic Sans MS" panose="030F0702030302020204" pitchFamily="66" charset="0"/>
              </a:rPr>
              <a:t> y 5 </a:t>
            </a:r>
            <a:r>
              <a:rPr lang="en-GB" sz="3600" dirty="0" err="1">
                <a:latin typeface="Comic Sans MS" panose="030F0702030302020204" pitchFamily="66" charset="0"/>
              </a:rPr>
              <a:t>números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DAFD3-8FE5-F332-CD62-4EC744F8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07B5D243-71DA-2167-2798-08C42A8BA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1"/>
          <a:stretch>
            <a:fillRect/>
          </a:stretch>
        </p:blipFill>
        <p:spPr>
          <a:xfrm>
            <a:off x="611560" y="692696"/>
            <a:ext cx="8247029" cy="5688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7DF2-F3F5-7D4F-184C-927BB8BBFF6C}"/>
              </a:ext>
            </a:extLst>
          </p:cNvPr>
          <p:cNvSpPr txBox="1"/>
          <p:nvPr/>
        </p:nvSpPr>
        <p:spPr>
          <a:xfrm>
            <a:off x="1331640" y="58052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Número</a:t>
            </a:r>
            <a:r>
              <a:rPr lang="en-GB" dirty="0"/>
              <a:t>, 15/quince, </a:t>
            </a:r>
            <a:r>
              <a:rPr lang="en-GB" dirty="0" err="1"/>
              <a:t>eso</a:t>
            </a:r>
            <a:r>
              <a:rPr lang="en-GB" dirty="0"/>
              <a:t>, 10, </a:t>
            </a:r>
            <a:r>
              <a:rPr lang="en-GB" dirty="0" err="1"/>
              <a:t>cambiar</a:t>
            </a:r>
            <a:r>
              <a:rPr lang="en-GB" dirty="0"/>
              <a:t>, </a:t>
            </a:r>
            <a:r>
              <a:rPr lang="en-GB" dirty="0" err="1"/>
              <a:t>línea</a:t>
            </a:r>
            <a:r>
              <a:rPr lang="en-GB" dirty="0"/>
              <a:t>, </a:t>
            </a:r>
            <a:r>
              <a:rPr lang="en-GB" dirty="0" err="1"/>
              <a:t>allí</a:t>
            </a:r>
            <a:r>
              <a:rPr lang="en-GB" dirty="0"/>
              <a:t>,</a:t>
            </a:r>
          </a:p>
          <a:p>
            <a:r>
              <a:rPr lang="en-GB" dirty="0" err="1"/>
              <a:t>desde</a:t>
            </a:r>
            <a:r>
              <a:rPr lang="en-GB" dirty="0"/>
              <a:t>, </a:t>
            </a:r>
            <a:r>
              <a:rPr lang="en-GB" dirty="0" err="1"/>
              <a:t>darme</a:t>
            </a:r>
            <a:r>
              <a:rPr lang="en-GB" dirty="0"/>
              <a:t>, gratis, </a:t>
            </a:r>
            <a:r>
              <a:rPr lang="en-GB" dirty="0" err="1"/>
              <a:t>viajes</a:t>
            </a:r>
            <a:r>
              <a:rPr lang="en-GB" dirty="0"/>
              <a:t>, 20/</a:t>
            </a:r>
            <a:r>
              <a:rPr lang="en-GB" dirty="0" err="1"/>
              <a:t>veinte</a:t>
            </a:r>
            <a:r>
              <a:rPr lang="en-GB" dirty="0"/>
              <a:t>, para, </a:t>
            </a:r>
            <a:r>
              <a:rPr lang="en-GB" dirty="0" err="1"/>
              <a:t>pues</a:t>
            </a:r>
            <a:r>
              <a:rPr lang="en-GB" dirty="0"/>
              <a:t>, barrio, 22/</a:t>
            </a:r>
            <a:r>
              <a:rPr lang="en-GB" dirty="0" err="1"/>
              <a:t>veintidós</a:t>
            </a:r>
            <a:r>
              <a:rPr lang="en-GB" dirty="0"/>
              <a:t>, </a:t>
            </a:r>
            <a:r>
              <a:rPr lang="en-GB" dirty="0" err="1"/>
              <a:t>mismo</a:t>
            </a:r>
            <a:r>
              <a:rPr lang="en-GB" dirty="0"/>
              <a:t>, fila, </a:t>
            </a:r>
            <a:r>
              <a:rPr lang="en-GB" dirty="0" err="1"/>
              <a:t>gente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26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80CF7-D346-3376-AB71-41A025EC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AF48C02C-7E9A-E731-7EEF-D0DC3EF25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4" y="0"/>
            <a:ext cx="6654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4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583C-3B67-F452-5B00-E9D78A01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235AB4C0-952C-7974-FB85-D8EC590AB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22700" r="50859" b="25851"/>
          <a:stretch/>
        </p:blipFill>
        <p:spPr>
          <a:xfrm>
            <a:off x="611559" y="116631"/>
            <a:ext cx="4666291" cy="3893229"/>
          </a:xfrm>
          <a:prstGeom prst="rect">
            <a:avLst/>
          </a:prstGeom>
        </p:spPr>
      </p:pic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CE12F059-518E-D515-639A-E2FCEFB71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8" t="22700" r="7575" b="35300"/>
          <a:stretch/>
        </p:blipFill>
        <p:spPr>
          <a:xfrm>
            <a:off x="4429502" y="2996952"/>
            <a:ext cx="4162235" cy="34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0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On-screen Show (4:3)</PresentationFormat>
  <Paragraphs>283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Bradley Hand ITC</vt:lpstr>
      <vt:lpstr>Calibri</vt:lpstr>
      <vt:lpstr>Comic Sans MS</vt:lpstr>
      <vt:lpstr>Tema de Office</vt:lpstr>
      <vt:lpstr>4_Default Design</vt:lpstr>
      <vt:lpstr>7_Default Design</vt:lpstr>
      <vt:lpstr>PowerPoint Presentation</vt:lpstr>
      <vt:lpstr>Chat GPT Setas, champiñones, hongos Para enseñar –  enseño, enseñas, enseña enseñamos, enseñáis, enseñan enseñé – ensenaré No hice nada. Está vivo Ayudar – ayudé Gales. Andar – Anduvimos El camino a Santiago de Compostela Sarria, un/a guía, un/a turista un/a recepcionista, un/a taxista un/a deportista Carino. Lo pasé con mis amigas He hecho. Me regalaron un gato Pulgas.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Deberes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157</cp:revision>
  <dcterms:created xsi:type="dcterms:W3CDTF">2020-05-05T11:10:15Z</dcterms:created>
  <dcterms:modified xsi:type="dcterms:W3CDTF">2025-10-09T14:34:25Z</dcterms:modified>
</cp:coreProperties>
</file>