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56" r:id="rId3"/>
    <p:sldMasterId id="2147483768" r:id="rId4"/>
  </p:sldMasterIdLst>
  <p:sldIdLst>
    <p:sldId id="259" r:id="rId5"/>
    <p:sldId id="1824" r:id="rId6"/>
    <p:sldId id="1016" r:id="rId7"/>
    <p:sldId id="1477" r:id="rId8"/>
    <p:sldId id="1828" r:id="rId9"/>
    <p:sldId id="268" r:id="rId10"/>
    <p:sldId id="256" r:id="rId11"/>
    <p:sldId id="1039" r:id="rId12"/>
    <p:sldId id="1038" r:id="rId13"/>
    <p:sldId id="1037" r:id="rId14"/>
    <p:sldId id="262" r:id="rId15"/>
    <p:sldId id="1490" r:id="rId16"/>
    <p:sldId id="260" r:id="rId17"/>
    <p:sldId id="1043" r:id="rId18"/>
    <p:sldId id="1044" r:id="rId19"/>
    <p:sldId id="1027" r:id="rId20"/>
    <p:sldId id="1827" r:id="rId21"/>
    <p:sldId id="1803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CC"/>
    <a:srgbClr val="009900"/>
    <a:srgbClr val="D6009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3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24/01/2024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24/01/2024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24/01/2024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42AAC-62B7-553E-8804-9E2D9AB0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C795F-F842-31BC-3066-6195C643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AE453-A5EB-4EEF-5934-48BC4F4D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62107-ACD5-473C-B100-90A3AC4432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413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CBEC3-7FA4-CB11-1E07-ACA26BC1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4583-3EFD-0B1F-98E3-894CE233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E2536-4B44-EB6A-44F5-64BC7A1C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329BF-AA9C-46AD-A98E-8D43DE76D5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5648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21D4B-0488-CD55-526F-48E4B502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9B074-3016-70B4-60BE-9497AF3CA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0DBC0-DFA8-DFBE-300F-0B8A43F5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242CE-DDCB-41F4-BBDA-8494C36684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28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504CCA-923A-E8C3-0EC8-4D01555C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42A3F6-836D-3CB0-BE8D-286F0471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CEF65F-E148-09C8-7EAB-BD06ED35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A0D6-21A6-4E50-944F-5D164312CD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615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2CE9FB-2051-FF9E-88AD-8658CE00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03048E-6A6F-5E37-4551-3735DBD4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B406FD-CFBF-2210-428B-7AE783B5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F14F6-E58B-4ABE-84D1-85EBD930FB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89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3329E8-A9CA-4B49-5998-E7211618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5AB3BE-13A5-540B-C975-7C249996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6F5524-7B44-CEFF-A71B-56B9F318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AF3F6-B433-4AEC-9177-0CD4DB1CDE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7700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B5147C-C600-1105-9FA7-34257680F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40D2AA-564C-AA84-B1A4-24D483F0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D3807C-FF74-80A4-D89B-DE5A4811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07018-B6DC-4B2F-A49A-3B6FE088CA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0889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7C0D13-D2EC-CC90-8BCD-7ABCE3A5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55857C-C01C-12D0-DC68-96BE8B8D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94B9D1-6164-CE12-D707-FBEC45A8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295DA-D6CD-4710-9CFD-9C7CEC9588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57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24/01/2024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785720-A238-82D2-E32E-8645E724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BFFE25-65A3-3EAE-EC36-15C414CC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134677-AC61-A198-FCC5-74346D04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33DDF-AF4B-4C15-AB36-0850E38FCD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1394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07A3D-172D-E32B-37EC-26FF7BA1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0D6DF-E7F0-A1DD-9357-13809F70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18F4-5B96-87F9-DF1A-697B2DE4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B4FBC-3BBF-47CA-96A9-9B305E9016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4206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BEF9C-0E03-4C5D-CED1-BCCF82DE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435B8-5EC8-0B0B-FE04-30C0C8B3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77404-B81A-60F1-B7D8-BF8988A0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E3B03-8463-46B2-9D3B-CB0F41B208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5061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4D7B3-8176-4734-8B84-9E3DEC67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20B2-8C7F-FE6F-F720-A0B433C6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E4389-8F75-DC45-F12E-2596EF86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576D-396C-4688-87E3-FFD941B3D9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2347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02312-762E-564D-5D3C-5DECAEE8D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8DF93-643B-0268-1128-DC919E98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040B6-6BC8-1518-D9C8-E18D230C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29A5-D787-4342-9E4A-6DC56C4250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0148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87623-9EBA-CF90-CD7C-6BC206C23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11010-593D-2317-D666-332305D7A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78B9D-1147-6EDF-FBEB-E5578F13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3042-67FF-4355-B6C2-6534CDDEAF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2955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072269-57AC-7EED-57BE-499D9B54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A1970B-2F1F-46B9-4B04-2ED44BFD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47A313-EEC4-717A-1A6E-27AC370E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6CA2-CFE5-419B-92D0-A684A9756D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1457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E12D1D-5486-68E9-D7AD-110C0312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2D3A5F-317F-10A4-BE25-CE065781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A90BCE-547C-D98A-2CC5-BDEFD9A1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920C2-FB05-4A49-941D-9FF38CA0B3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3584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4F1788-499E-524E-6F1C-0D864775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4CA3BD-7593-19FC-A764-283858BF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C40866-094D-4D22-80D7-792C970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2A58-5624-4FB0-A689-F1670E033C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9287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FEA9223-938C-765E-76B6-BDB14BBA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5877D7-C30D-9C13-12FF-774A4916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DDA18D-4EE5-FD53-84B1-D0DB914E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807E7-0C46-4FCE-98B8-A6CB01EBEF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593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24/01/2024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234CD1-4733-0611-169C-966D6406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A41710-49A0-1B13-DA4E-EC56B1F1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765BD5-4CD9-ED09-1DDC-2E06D168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3F33D-73F6-4E9E-9D22-5B7F827EBF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8952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B9037E-0FB5-4562-919D-7D4B902D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FBF022-91CA-EB4E-510F-2E5063B0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89759C-2A95-61E8-7BDC-443FE461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723B-B48A-4B6E-B369-F53603BBF7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4233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2DDF3-9619-FF19-33A4-0479DAEC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DD48-15FA-65D5-3EBB-57EE9C2F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E22B-4DE7-050D-8767-623CBC532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BDFE-195C-487D-BCD8-9CDD16442C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3411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F48EB-00C5-03FB-938B-7F14B850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4E150-D396-72C0-8178-3D925F0EE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642DA-76A6-01FD-867B-C64C5C90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1A7D-23E9-4B89-A207-728D56A89D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1007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9DBE-A2A3-C13B-8138-125BFA3B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C8C95-909F-6941-895B-EFCEE55A6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A02DF-1A78-99ED-A6C6-8D044F2E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ED0BB-E51A-41BE-8715-339C02AA4A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8939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939FD-8BE8-2C18-31DD-96BBB166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539F9-024B-DB86-8EE4-7336C786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F8E8D-BAB0-D1FF-94BF-A3569E0D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46AB-BA0E-429E-8CB8-7895E2FC48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4177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4F2AF-7B62-756B-20EE-0B31D90E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5DF5C-7A28-0C0B-54BC-8C73625A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CE455-486D-0CE4-8A73-56141D79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1F28-9849-403E-A561-1288DF96A8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4000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FCA796-F730-476E-37FE-9EF58F06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5F274C-97D1-E36A-CADC-8C3C3EB2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61EFBD-2C6E-C529-628C-6A1A1613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70F9-B426-4C00-AE3F-2440816E76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6871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9F96B1-1E7E-CF2E-9513-5E329699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A9E457-8FB3-4BD4-D2A8-7392D281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3B8E1D-7097-9638-EDF2-B0F79DF9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3627-849C-4B3F-8EA9-3F480AD708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1959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44EC2B-CD93-FF2E-D6EC-11B87E5E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4087FA-703F-DDD7-9956-11FF9BAF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296069-F370-A69F-875B-27EA5EA7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B7EE6-B8DD-497C-9E5F-A6923042E6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69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24/01/2024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6C0C5BE-8F5E-B12F-77D5-803FE504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F3BE5CE-4079-C020-F166-6867480C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F4720B-7B79-4DB9-4798-07A9BC90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C3FE3-F3E4-4D22-AF48-57197DC5D4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5615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1C0EFA-8BE3-3339-5560-E614309B8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4EA7CF-AC38-70AD-1FBC-08A0416D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C5F190-9EDC-F873-6F7C-B797DDCA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7A28-4A04-49B4-BE24-2699C2B16D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5218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6E1B2B-4115-96E1-6EEC-B84F9AA3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4A668F-C60F-9130-2F00-C5C5A45E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351153-E23D-0E7D-DAAC-9AB6B371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78FF-2232-4605-8B9E-64727CEDAB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0796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8489A-48FE-80A0-15F5-1E3F9F5D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86A4D-4B9F-9D2B-05C1-B2BCEDCD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2A2D7-747C-C78E-21FB-7BF67CA4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789F9-4286-40B6-B233-E868D08103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8976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F9863-465C-EB69-DD38-EF692018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36DBE-3409-7333-48F1-3F29F35E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CBBF3-2D84-5994-4120-C7041A79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A853-3520-4C35-A400-21594C6261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86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24/01/2024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24/01/2024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24/01/2024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24/01/2024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24/01/2024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92D4C-4373-4523-9CC2-12A69D0F4B20}" type="datetimeFigureOut">
              <a:rPr lang="es-ES" smtClean="0"/>
              <a:pPr/>
              <a:t>24/01/2024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A1FD72-5907-4887-2C9E-75C770EAE8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C3F2F4-061E-2839-6444-5A428D9FA4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2E565-227F-4086-8F63-9EF46C62D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FC1D8-63E1-46E6-9592-FC9B06157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A5B5-BB4D-4E07-BEB1-4D540054B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FD2B620-F774-482A-8BEB-51D4B02F46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634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354C3D-0D3F-3E2A-333C-7C72B38B3B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DA5C6E-87F5-BCED-3C88-E488C8D30A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ACB81-B6A3-CB2C-08DF-A573F47C9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4E6C2-BF50-A467-0124-716C53ED4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AE69F-BC5B-23FB-5C3A-9FC527C88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568827B-1FDF-4E26-BCA4-AF5C2E5808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015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4361E3D-B756-1E23-A143-E6B763397B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D9ECBD5-22F7-F9BD-3415-DE9C924833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E10AD-BA97-BFEC-809E-8DA119234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C5A6E-1F7B-7C6F-4D4D-4ACA7104E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611DF-7290-0B4A-071C-478C5FD9F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FB4B1C1-1C7D-4FBC-B802-9DFC7775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748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9532" y="2276872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0070C0"/>
                </a:solidFill>
                <a:latin typeface="Comic Sans MS" pitchFamily="66" charset="0"/>
              </a:rPr>
              <a:t>Introducción: 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0070C0"/>
                </a:solidFill>
                <a:latin typeface="Comic Sans MS" pitchFamily="66" charset="0"/>
              </a:rPr>
              <a:t>           - </a:t>
            </a:r>
            <a:r>
              <a:rPr lang="es-ES" sz="2400" dirty="0" err="1">
                <a:solidFill>
                  <a:srgbClr val="0070C0"/>
                </a:solidFill>
                <a:latin typeface="Comic Sans MS" pitchFamily="66" charset="0"/>
              </a:rPr>
              <a:t>weights</a:t>
            </a:r>
            <a:r>
              <a:rPr lang="es-ES" sz="2400" dirty="0">
                <a:solidFill>
                  <a:srgbClr val="0070C0"/>
                </a:solidFill>
                <a:latin typeface="Comic Sans MS" pitchFamily="66" charset="0"/>
              </a:rPr>
              <a:t> &amp; </a:t>
            </a:r>
            <a:r>
              <a:rPr lang="es-ES" sz="2400" dirty="0" err="1">
                <a:solidFill>
                  <a:srgbClr val="0070C0"/>
                </a:solidFill>
                <a:latin typeface="Comic Sans MS" pitchFamily="66" charset="0"/>
              </a:rPr>
              <a:t>measures</a:t>
            </a:r>
            <a:endParaRPr lang="es-ES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0070C0"/>
                </a:solidFill>
                <a:latin typeface="Comic Sans MS" pitchFamily="66" charset="0"/>
              </a:rPr>
              <a:t>           - </a:t>
            </a:r>
            <a:r>
              <a:rPr lang="es-ES" sz="2400" dirty="0" err="1">
                <a:solidFill>
                  <a:srgbClr val="0070C0"/>
                </a:solidFill>
                <a:latin typeface="Comic Sans MS" pitchFamily="66" charset="0"/>
              </a:rPr>
              <a:t>how</a:t>
            </a:r>
            <a:r>
              <a:rPr lang="es-E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omic Sans MS" pitchFamily="66" charset="0"/>
              </a:rPr>
              <a:t>much</a:t>
            </a:r>
            <a:r>
              <a:rPr lang="es-ES" sz="2400" dirty="0">
                <a:solidFill>
                  <a:srgbClr val="0070C0"/>
                </a:solidFill>
                <a:latin typeface="Comic Sans MS" pitchFamily="66" charset="0"/>
              </a:rPr>
              <a:t> &amp; </a:t>
            </a:r>
            <a:r>
              <a:rPr lang="es-ES" sz="2400" dirty="0" err="1">
                <a:solidFill>
                  <a:srgbClr val="0070C0"/>
                </a:solidFill>
                <a:latin typeface="Comic Sans MS" pitchFamily="66" charset="0"/>
              </a:rPr>
              <a:t>how</a:t>
            </a:r>
            <a:r>
              <a:rPr lang="es-E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omic Sans MS" pitchFamily="66" charset="0"/>
              </a:rPr>
              <a:t>many</a:t>
            </a:r>
            <a:endParaRPr lang="es-ES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0070C0"/>
                </a:solidFill>
                <a:latin typeface="Comic Sans MS" pitchFamily="66" charset="0"/>
              </a:rPr>
              <a:t>           </a:t>
            </a:r>
            <a:r>
              <a:rPr lang="es-ES" sz="20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endParaRPr lang="es-E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840842"/>
            <a:ext cx="1353751" cy="153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51520" y="301127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err="1">
                <a:latin typeface="Comic Sans MS" pitchFamily="66" charset="0"/>
              </a:rPr>
              <a:t>Clase</a:t>
            </a:r>
            <a:r>
              <a:rPr lang="en-GB" altLang="en-US" dirty="0">
                <a:latin typeface="Comic Sans MS" pitchFamily="66" charset="0"/>
              </a:rPr>
              <a:t> 13 de 20			     </a:t>
            </a:r>
            <a:r>
              <a:rPr lang="en-GB" altLang="en-US" dirty="0" err="1">
                <a:latin typeface="Comic Sans MS" pitchFamily="66" charset="0"/>
              </a:rPr>
              <a:t>Fecha</a:t>
            </a:r>
            <a:r>
              <a:rPr lang="en-GB" altLang="en-US" dirty="0">
                <a:latin typeface="Comic Sans MS" pitchFamily="66" charset="0"/>
              </a:rPr>
              <a:t>: </a:t>
            </a:r>
            <a:r>
              <a:rPr lang="en-GB" altLang="en-US" dirty="0" err="1">
                <a:latin typeface="Comic Sans MS" pitchFamily="66" charset="0"/>
              </a:rPr>
              <a:t>miércoles</a:t>
            </a:r>
            <a:r>
              <a:rPr lang="en-GB" altLang="en-US">
                <a:latin typeface="Comic Sans MS" pitchFamily="66" charset="0"/>
              </a:rPr>
              <a:t>, 24 </a:t>
            </a:r>
            <a:r>
              <a:rPr lang="en-GB" altLang="en-US" dirty="0">
                <a:latin typeface="Comic Sans MS" pitchFamily="66" charset="0"/>
              </a:rPr>
              <a:t>de </a:t>
            </a:r>
            <a:r>
              <a:rPr lang="en-GB" altLang="en-US" dirty="0" err="1">
                <a:latin typeface="Comic Sans MS" pitchFamily="66" charset="0"/>
              </a:rPr>
              <a:t>enero</a:t>
            </a:r>
            <a:endParaRPr lang="en-GB" altLang="en-US" dirty="0">
              <a:latin typeface="Comic Sans MS" pitchFamily="66" charset="0"/>
            </a:endParaRPr>
          </a:p>
          <a:p>
            <a:endParaRPr lang="en-GB" altLang="en-US" dirty="0">
              <a:latin typeface="Comic Sans MS" pitchFamily="66" charset="0"/>
            </a:endParaRPr>
          </a:p>
          <a:p>
            <a:r>
              <a:rPr lang="en-GB" altLang="en-US" dirty="0">
                <a:latin typeface="Comic Sans MS" pitchFamily="66" charset="0"/>
              </a:rPr>
              <a:t>Unit 5  ¿</a:t>
            </a:r>
            <a:r>
              <a:rPr lang="en-GB" altLang="en-US" dirty="0" err="1">
                <a:latin typeface="Comic Sans MS" pitchFamily="66" charset="0"/>
              </a:rPr>
              <a:t>Qué</a:t>
            </a:r>
            <a:r>
              <a:rPr lang="en-GB" altLang="en-US" dirty="0">
                <a:latin typeface="Comic Sans MS" pitchFamily="66" charset="0"/>
              </a:rPr>
              <a:t> </a:t>
            </a:r>
            <a:r>
              <a:rPr lang="en-GB" altLang="en-US" dirty="0" err="1">
                <a:latin typeface="Comic Sans MS" pitchFamily="66" charset="0"/>
              </a:rPr>
              <a:t>haces</a:t>
            </a:r>
            <a:r>
              <a:rPr lang="en-GB" altLang="en-US" dirty="0">
                <a:latin typeface="Comic Sans MS" pitchFamily="66" charset="0"/>
              </a:rPr>
              <a:t>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547664" y="1240481"/>
            <a:ext cx="6704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¿</a:t>
            </a:r>
            <a:r>
              <a:rPr lang="es-ES" sz="4000" b="1" dirty="0">
                <a:solidFill>
                  <a:srgbClr val="002060"/>
                </a:solidFill>
                <a:latin typeface="Comic Sans MS" pitchFamily="66" charset="0"/>
              </a:rPr>
              <a:t>Lo que </a:t>
            </a:r>
            <a:r>
              <a:rPr lang="es-ES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vamos a aprender?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DE883-9806-2DE8-67D9-FEAA3880C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620713"/>
            <a:ext cx="4402138" cy="5505450"/>
          </a:xfrm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6600" dirty="0" err="1">
                <a:solidFill>
                  <a:srgbClr val="FF9900"/>
                </a:solidFill>
                <a:latin typeface="Comic Sans MS" panose="030F0702030302020204" pitchFamily="66" charset="0"/>
              </a:rPr>
              <a:t>Caja</a:t>
            </a:r>
            <a:endParaRPr lang="en-GB" sz="6600" b="1" dirty="0">
              <a:solidFill>
                <a:srgbClr val="FF99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6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Bote</a:t>
            </a:r>
            <a:endParaRPr lang="en-GB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66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Paquete</a:t>
            </a:r>
            <a:endParaRPr lang="en-GB" sz="66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6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Lata</a:t>
            </a:r>
          </a:p>
          <a:p>
            <a:pPr marL="0" indent="0">
              <a:buFontTx/>
              <a:buNone/>
              <a:defRPr/>
            </a:pPr>
            <a:r>
              <a:rPr lang="en-GB" sz="6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Bolsa</a:t>
            </a:r>
            <a:endParaRPr lang="en-GB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66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6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EF43-14C0-D4FA-26F1-6EE63DEE0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5563" y="620713"/>
            <a:ext cx="3468687" cy="53895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6600" dirty="0">
                <a:latin typeface="Comic Sans MS" panose="030F0702030302020204" pitchFamily="66" charset="0"/>
              </a:rPr>
              <a:t>Box</a:t>
            </a:r>
          </a:p>
          <a:p>
            <a:pPr marL="0" indent="0">
              <a:buFontTx/>
              <a:buNone/>
              <a:defRPr/>
            </a:pPr>
            <a:r>
              <a:rPr lang="en-GB" sz="6600" dirty="0">
                <a:latin typeface="Comic Sans MS" panose="030F0702030302020204" pitchFamily="66" charset="0"/>
              </a:rPr>
              <a:t>Jar</a:t>
            </a:r>
          </a:p>
          <a:p>
            <a:pPr marL="0" indent="0">
              <a:buFontTx/>
              <a:buNone/>
              <a:defRPr/>
            </a:pPr>
            <a:r>
              <a:rPr lang="en-GB" sz="6600" dirty="0">
                <a:latin typeface="Comic Sans MS" panose="030F0702030302020204" pitchFamily="66" charset="0"/>
              </a:rPr>
              <a:t>Packet</a:t>
            </a:r>
          </a:p>
          <a:p>
            <a:pPr marL="0" indent="0">
              <a:buFontTx/>
              <a:buNone/>
              <a:defRPr/>
            </a:pPr>
            <a:r>
              <a:rPr lang="en-GB" sz="6600" dirty="0">
                <a:latin typeface="Comic Sans MS" panose="030F0702030302020204" pitchFamily="66" charset="0"/>
              </a:rPr>
              <a:t>Tin</a:t>
            </a:r>
          </a:p>
          <a:p>
            <a:pPr marL="0" indent="0">
              <a:buFontTx/>
              <a:buNone/>
              <a:defRPr/>
            </a:pPr>
            <a:r>
              <a:rPr lang="en-GB" sz="6600" dirty="0">
                <a:latin typeface="Comic Sans MS" panose="030F0702030302020204" pitchFamily="66" charset="0"/>
              </a:rPr>
              <a:t>Bag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4340" name="TextBox 1">
            <a:extLst>
              <a:ext uri="{FF2B5EF4-FFF2-40B4-BE49-F238E27FC236}">
                <a16:creationId xmlns:a16="http://schemas.microsoft.com/office/drawing/2014/main" id="{C98DE7B4-004E-EB4B-0E9B-9FCE1D3FB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8913"/>
            <a:ext cx="532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Envases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3645024"/>
            <a:ext cx="6891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Comic Sans MS" pitchFamily="66" charset="0"/>
              </a:rPr>
              <a:t>2. ¿Cómo se dicen los números del 100 al 1000?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987824" y="0"/>
            <a:ext cx="3121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Comic Sans MS" pitchFamily="66" charset="0"/>
              </a:rPr>
              <a:t>Los números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1520" y="62068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itchFamily="66" charset="0"/>
              </a:rPr>
              <a:t>1. ¿Qué número es? 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740352" y="119675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5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660232" y="1844824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10</a:t>
            </a:r>
            <a:endParaRPr lang="es-ES" sz="4000" dirty="0"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2636912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26</a:t>
            </a:r>
            <a:endParaRPr lang="es-ES" sz="1400" dirty="0"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508104" y="1124744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87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596336" y="2492896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69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580112" y="2492896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13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915816" y="1124744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19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995936" y="1844824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42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915816" y="2708920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67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835696" y="1916832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76</a:t>
            </a:r>
            <a:endParaRPr lang="es-ES" sz="4000" dirty="0">
              <a:latin typeface="Comic Sans MS" pitchFamily="66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95536" y="1196752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55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0" y="1628800"/>
            <a:ext cx="1822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Cincuenta y cinco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2555776" y="1556792"/>
            <a:ext cx="1221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Diecinueve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5076056" y="1484784"/>
            <a:ext cx="1633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Ochenta y siete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7596336" y="1556792"/>
            <a:ext cx="70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Cinco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1403648" y="2348880"/>
            <a:ext cx="1456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Setenta y seis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3635896" y="2276872"/>
            <a:ext cx="158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Cuarenta y dos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6660232" y="2276872"/>
            <a:ext cx="584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Diez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323528" y="3068960"/>
            <a:ext cx="112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Veintiséis 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2483768" y="3212976"/>
            <a:ext cx="1572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Sesenta y siete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5580112" y="2924944"/>
            <a:ext cx="688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Trece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7164288" y="2996952"/>
            <a:ext cx="170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Sesenta y nueve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395536" y="4149080"/>
            <a:ext cx="8352928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ES" sz="2000" dirty="0">
                <a:latin typeface="Comic Sans MS" pitchFamily="66" charset="0"/>
              </a:rPr>
              <a:t>100</a:t>
            </a:r>
          </a:p>
          <a:p>
            <a:r>
              <a:rPr lang="es-ES" sz="2000" dirty="0">
                <a:latin typeface="Comic Sans MS" pitchFamily="66" charset="0"/>
              </a:rPr>
              <a:t>200</a:t>
            </a:r>
          </a:p>
          <a:p>
            <a:r>
              <a:rPr lang="es-ES" sz="2000" dirty="0">
                <a:latin typeface="Comic Sans MS" pitchFamily="66" charset="0"/>
              </a:rPr>
              <a:t>300</a:t>
            </a:r>
          </a:p>
          <a:p>
            <a:r>
              <a:rPr lang="es-ES" sz="2000" dirty="0">
                <a:latin typeface="Comic Sans MS" pitchFamily="66" charset="0"/>
              </a:rPr>
              <a:t>400</a:t>
            </a:r>
          </a:p>
          <a:p>
            <a:r>
              <a:rPr lang="es-ES" sz="2000" dirty="0">
                <a:latin typeface="Comic Sans MS" pitchFamily="66" charset="0"/>
              </a:rPr>
              <a:t>500</a:t>
            </a:r>
          </a:p>
          <a:p>
            <a:r>
              <a:rPr lang="es-ES" sz="2000" dirty="0">
                <a:latin typeface="Comic Sans MS" pitchFamily="66" charset="0"/>
              </a:rPr>
              <a:t>600</a:t>
            </a:r>
          </a:p>
          <a:p>
            <a:r>
              <a:rPr lang="es-ES" sz="2000" dirty="0">
                <a:latin typeface="Comic Sans MS" pitchFamily="66" charset="0"/>
              </a:rPr>
              <a:t>700</a:t>
            </a:r>
          </a:p>
          <a:p>
            <a:r>
              <a:rPr lang="es-ES" sz="2000" dirty="0">
                <a:latin typeface="Comic Sans MS" pitchFamily="66" charset="0"/>
              </a:rPr>
              <a:t>800</a:t>
            </a:r>
          </a:p>
          <a:p>
            <a:r>
              <a:rPr lang="es-ES" sz="2000" dirty="0">
                <a:latin typeface="Comic Sans MS" pitchFamily="66" charset="0"/>
              </a:rPr>
              <a:t>900</a:t>
            </a:r>
          </a:p>
          <a:p>
            <a:r>
              <a:rPr lang="es-ES" sz="2000" dirty="0">
                <a:latin typeface="Comic Sans MS" pitchFamily="66" charset="0"/>
              </a:rPr>
              <a:t>1000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1331640" y="4149080"/>
            <a:ext cx="7821467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ES" sz="2000" dirty="0">
                <a:latin typeface="Comic Sans MS" pitchFamily="66" charset="0"/>
              </a:rPr>
              <a:t>Cien</a:t>
            </a:r>
          </a:p>
          <a:p>
            <a:r>
              <a:rPr lang="es-ES" sz="2000" dirty="0">
                <a:latin typeface="Comic Sans MS" pitchFamily="66" charset="0"/>
              </a:rPr>
              <a:t>Dos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cientos</a:t>
            </a:r>
          </a:p>
          <a:p>
            <a:r>
              <a:rPr lang="es-ES" sz="2000" dirty="0">
                <a:latin typeface="Comic Sans MS" pitchFamily="66" charset="0"/>
              </a:rPr>
              <a:t>Tres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cientos</a:t>
            </a:r>
          </a:p>
          <a:p>
            <a:r>
              <a:rPr lang="es-ES" sz="2000" dirty="0">
                <a:latin typeface="Comic Sans MS" pitchFamily="66" charset="0"/>
              </a:rPr>
              <a:t>Cuatro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cientos</a:t>
            </a:r>
          </a:p>
          <a:p>
            <a:r>
              <a:rPr lang="es-ES" sz="2000" dirty="0">
                <a:solidFill>
                  <a:srgbClr val="FF0000"/>
                </a:solidFill>
                <a:latin typeface="Comic Sans MS" pitchFamily="66" charset="0"/>
              </a:rPr>
              <a:t>Quin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ientos</a:t>
            </a:r>
          </a:p>
          <a:p>
            <a:r>
              <a:rPr lang="es-ES" sz="2000" dirty="0">
                <a:latin typeface="Comic Sans MS" pitchFamily="66" charset="0"/>
              </a:rPr>
              <a:t>Seis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cientos</a:t>
            </a:r>
          </a:p>
          <a:p>
            <a:r>
              <a:rPr lang="es-ES" sz="2000" dirty="0">
                <a:latin typeface="Comic Sans MS" pitchFamily="66" charset="0"/>
              </a:rPr>
              <a:t>S</a:t>
            </a:r>
            <a:r>
              <a:rPr lang="es-ES" sz="20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s-ES" sz="2000" dirty="0">
                <a:latin typeface="Comic Sans MS" pitchFamily="66" charset="0"/>
              </a:rPr>
              <a:t>te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cientos</a:t>
            </a:r>
          </a:p>
          <a:p>
            <a:r>
              <a:rPr lang="es-ES" sz="2000" dirty="0">
                <a:latin typeface="Comic Sans MS" pitchFamily="66" charset="0"/>
              </a:rPr>
              <a:t>Ocho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cientos</a:t>
            </a:r>
          </a:p>
          <a:p>
            <a:r>
              <a:rPr lang="es-ES" sz="2000" dirty="0">
                <a:latin typeface="Comic Sans MS" pitchFamily="66" charset="0"/>
              </a:rPr>
              <a:t>N</a:t>
            </a:r>
            <a:r>
              <a:rPr lang="es-ES" sz="2000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s-ES" sz="2000" dirty="0">
                <a:latin typeface="Comic Sans MS" pitchFamily="66" charset="0"/>
              </a:rPr>
              <a:t>ve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cientos</a:t>
            </a:r>
          </a:p>
          <a:p>
            <a:r>
              <a:rPr lang="es-ES" sz="2000" dirty="0">
                <a:latin typeface="Comic Sans MS" pitchFamily="66" charset="0"/>
              </a:rPr>
              <a:t>Mil 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251520" y="5805264"/>
            <a:ext cx="8435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Comic Sans MS" pitchFamily="66" charset="0"/>
              </a:rPr>
              <a:t>¡Atención!  </a:t>
            </a:r>
            <a:r>
              <a:rPr lang="es-ES" sz="2000" dirty="0">
                <a:latin typeface="Comic Sans MS" pitchFamily="66" charset="0"/>
              </a:rPr>
              <a:t>Para decir un número entre 101 y 199 usamos “Ciento”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1331640" y="6309320"/>
            <a:ext cx="2828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  <a:latin typeface="Comic Sans MS" pitchFamily="66" charset="0"/>
              </a:rPr>
              <a:t>342 =  300 + 40 y 2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5148064" y="6309320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  <a:latin typeface="Comic Sans MS" pitchFamily="66" charset="0"/>
              </a:rPr>
              <a:t>614 = 600 + 14</a:t>
            </a:r>
          </a:p>
        </p:txBody>
      </p:sp>
      <p:pic>
        <p:nvPicPr>
          <p:cNvPr id="34" name="Picture 2" descr="Resultado de imagen de habla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899592" cy="899592"/>
          </a:xfrm>
          <a:prstGeom prst="rect">
            <a:avLst/>
          </a:prstGeom>
          <a:noFill/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645024"/>
            <a:ext cx="143974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2 CuadroTexto"/>
          <p:cNvSpPr txBox="1"/>
          <p:nvPr/>
        </p:nvSpPr>
        <p:spPr>
          <a:xfrm>
            <a:off x="1322533" y="4149080"/>
            <a:ext cx="7821467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ES" sz="2000" dirty="0">
                <a:latin typeface="Comic Sans MS" pitchFamily="66" charset="0"/>
              </a:rPr>
              <a:t>Cien</a:t>
            </a:r>
          </a:p>
          <a:p>
            <a:r>
              <a:rPr lang="es-ES" sz="2000" dirty="0">
                <a:latin typeface="Comic Sans MS" pitchFamily="66" charset="0"/>
              </a:rPr>
              <a:t>Dos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cientos</a:t>
            </a:r>
          </a:p>
          <a:p>
            <a:r>
              <a:rPr lang="es-ES" sz="2000" dirty="0">
                <a:latin typeface="Comic Sans MS" pitchFamily="66" charset="0"/>
              </a:rPr>
              <a:t>Tres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cientos</a:t>
            </a:r>
          </a:p>
          <a:p>
            <a:r>
              <a:rPr lang="es-ES" sz="2000" dirty="0">
                <a:latin typeface="Comic Sans MS" pitchFamily="66" charset="0"/>
              </a:rPr>
              <a:t>Cuatro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cientos</a:t>
            </a:r>
          </a:p>
          <a:p>
            <a:r>
              <a:rPr lang="es-ES" sz="2000" dirty="0">
                <a:solidFill>
                  <a:srgbClr val="FF0000"/>
                </a:solidFill>
                <a:latin typeface="Comic Sans MS" pitchFamily="66" charset="0"/>
              </a:rPr>
              <a:t>Quin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ientos</a:t>
            </a:r>
          </a:p>
          <a:p>
            <a:r>
              <a:rPr lang="es-ES" sz="2000" dirty="0">
                <a:latin typeface="Comic Sans MS" pitchFamily="66" charset="0"/>
              </a:rPr>
              <a:t>Seis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cientos</a:t>
            </a:r>
          </a:p>
          <a:p>
            <a:r>
              <a:rPr lang="es-ES" sz="2000" dirty="0">
                <a:latin typeface="Comic Sans MS" pitchFamily="66" charset="0"/>
              </a:rPr>
              <a:t>S</a:t>
            </a:r>
            <a:r>
              <a:rPr lang="es-ES" sz="20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s-ES" sz="2000" dirty="0">
                <a:latin typeface="Comic Sans MS" pitchFamily="66" charset="0"/>
              </a:rPr>
              <a:t>te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cientos</a:t>
            </a:r>
          </a:p>
          <a:p>
            <a:r>
              <a:rPr lang="es-ES" sz="2000" dirty="0">
                <a:latin typeface="Comic Sans MS" pitchFamily="66" charset="0"/>
              </a:rPr>
              <a:t>Ocho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cientos</a:t>
            </a:r>
          </a:p>
          <a:p>
            <a:r>
              <a:rPr lang="es-ES" sz="2000" dirty="0">
                <a:latin typeface="Comic Sans MS" pitchFamily="66" charset="0"/>
              </a:rPr>
              <a:t>N</a:t>
            </a:r>
            <a:r>
              <a:rPr lang="es-ES" sz="2000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s-ES" sz="2000" dirty="0">
                <a:latin typeface="Comic Sans MS" pitchFamily="66" charset="0"/>
              </a:rPr>
              <a:t>ve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cientos</a:t>
            </a:r>
          </a:p>
          <a:p>
            <a:r>
              <a:rPr lang="es-ES" sz="2000" dirty="0">
                <a:latin typeface="Comic Sans MS" pitchFamily="66" charset="0"/>
              </a:rPr>
              <a:t>Mil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5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5" dur="500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5" grpId="0"/>
      <p:bldP spid="36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BFA5BE8-4254-996D-6CA4-AFB627FAC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738" y="3716338"/>
            <a:ext cx="7705725" cy="14700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altLang="en-US" sz="8000" i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altLang="en-US" sz="6000" i="1" dirty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es-ES" altLang="en-US" sz="6000" dirty="0">
                <a:solidFill>
                  <a:srgbClr val="002060"/>
                </a:solidFill>
                <a:latin typeface="Comic Sans MS" pitchFamily="66" charset="0"/>
              </a:rPr>
              <a:t>¿Cuánt</a:t>
            </a:r>
            <a:r>
              <a:rPr lang="es-ES" altLang="en-US" sz="6000" b="1" dirty="0">
                <a:solidFill>
                  <a:srgbClr val="800000"/>
                </a:solidFill>
                <a:latin typeface="Comic Sans MS" pitchFamily="66" charset="0"/>
              </a:rPr>
              <a:t>o</a:t>
            </a:r>
            <a:r>
              <a:rPr lang="es-ES" altLang="en-US" sz="6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altLang="en-US" sz="6000" b="1" dirty="0">
                <a:solidFill>
                  <a:srgbClr val="800000"/>
                </a:solidFill>
                <a:latin typeface="Comic Sans MS" pitchFamily="66" charset="0"/>
              </a:rPr>
              <a:t>vino?</a:t>
            </a:r>
            <a:br>
              <a:rPr lang="es-ES" altLang="en-US" sz="6000" b="1" dirty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es-ES" altLang="en-US" sz="6000" b="1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n-GB" altLang="en-US" sz="6000" i="1" dirty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es-ES" altLang="en-US" sz="6000" dirty="0">
                <a:solidFill>
                  <a:srgbClr val="002060"/>
                </a:solidFill>
                <a:latin typeface="Comic Sans MS" pitchFamily="66" charset="0"/>
              </a:rPr>
              <a:t>¿Cuánt</a:t>
            </a:r>
            <a:r>
              <a:rPr lang="es-ES" altLang="en-US" sz="6000" b="1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s-ES" altLang="en-US" sz="6000" dirty="0">
                <a:solidFill>
                  <a:srgbClr val="002060"/>
                </a:solidFill>
                <a:latin typeface="Comic Sans MS" pitchFamily="66" charset="0"/>
              </a:rPr>
              <a:t> limonad</a:t>
            </a:r>
            <a:r>
              <a:rPr lang="es-ES" altLang="en-US" sz="6000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s-ES" altLang="en-US" sz="6000" dirty="0">
                <a:solidFill>
                  <a:srgbClr val="002060"/>
                </a:solidFill>
                <a:latin typeface="Comic Sans MS" pitchFamily="66" charset="0"/>
              </a:rPr>
              <a:t>?</a:t>
            </a:r>
            <a:br>
              <a:rPr lang="es-ES" altLang="en-US" sz="6000" dirty="0">
                <a:solidFill>
                  <a:srgbClr val="002060"/>
                </a:solidFill>
                <a:latin typeface="Comic Sans MS" pitchFamily="66" charset="0"/>
              </a:rPr>
            </a:br>
            <a:br>
              <a:rPr lang="es-ES" altLang="en-US" sz="60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s-ES" altLang="en-US" sz="6000" dirty="0">
                <a:solidFill>
                  <a:srgbClr val="002060"/>
                </a:solidFill>
                <a:latin typeface="Comic Sans MS" pitchFamily="66" charset="0"/>
              </a:rPr>
              <a:t> - ¿Cuánt</a:t>
            </a:r>
            <a:r>
              <a:rPr lang="es-ES" altLang="en-US" sz="6000" b="1" dirty="0">
                <a:solidFill>
                  <a:srgbClr val="800000"/>
                </a:solidFill>
                <a:latin typeface="Comic Sans MS" pitchFamily="66" charset="0"/>
              </a:rPr>
              <a:t>os</a:t>
            </a:r>
            <a:r>
              <a:rPr lang="es-ES" altLang="en-US" sz="6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altLang="en-US" sz="6000" b="1" dirty="0">
                <a:solidFill>
                  <a:srgbClr val="800000"/>
                </a:solidFill>
                <a:latin typeface="Comic Sans MS" pitchFamily="66" charset="0"/>
              </a:rPr>
              <a:t>huevos?</a:t>
            </a:r>
            <a:br>
              <a:rPr lang="es-ES" altLang="en-US" sz="6000" b="1" dirty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es-ES" altLang="en-US" sz="6000" dirty="0">
                <a:solidFill>
                  <a:srgbClr val="002060"/>
                </a:solidFill>
                <a:latin typeface="Comic Sans MS" pitchFamily="66" charset="0"/>
              </a:rPr>
              <a:t> - ¿Cuánt</a:t>
            </a:r>
            <a:r>
              <a:rPr lang="es-ES" altLang="en-US" sz="6000" b="1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s-ES" altLang="en-US" sz="6000" dirty="0">
                <a:solidFill>
                  <a:srgbClr val="002060"/>
                </a:solidFill>
                <a:latin typeface="Comic Sans MS" pitchFamily="66" charset="0"/>
              </a:rPr>
              <a:t>s per</a:t>
            </a:r>
            <a:r>
              <a:rPr lang="es-ES" altLang="en-US" sz="6000" b="1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s-ES" altLang="en-US" sz="6000" dirty="0">
                <a:solidFill>
                  <a:srgbClr val="002060"/>
                </a:solidFill>
                <a:latin typeface="Comic Sans MS" pitchFamily="66" charset="0"/>
              </a:rPr>
              <a:t>s?</a:t>
            </a:r>
            <a:br>
              <a:rPr lang="es-ES" altLang="en-US" sz="8000" dirty="0">
                <a:solidFill>
                  <a:srgbClr val="002060"/>
                </a:solidFill>
                <a:latin typeface="Comic Sans MS" pitchFamily="66" charset="0"/>
              </a:rPr>
            </a:br>
            <a:br>
              <a:rPr lang="es-ES" altLang="en-US" sz="8000" dirty="0">
                <a:solidFill>
                  <a:srgbClr val="002060"/>
                </a:solidFill>
                <a:latin typeface="Comic Sans MS" pitchFamily="66" charset="0"/>
              </a:rPr>
            </a:br>
            <a:br>
              <a:rPr lang="en-GB" altLang="en-US" dirty="0">
                <a:latin typeface="Comic Sans MS" pitchFamily="66" charset="0"/>
              </a:rPr>
            </a:br>
            <a:endParaRPr lang="en-US" alt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6824D2-77FC-2D81-2D1D-5469D5492263}"/>
              </a:ext>
            </a:extLst>
          </p:cNvPr>
          <p:cNvSpPr txBox="1">
            <a:spLocks/>
          </p:cNvSpPr>
          <p:nvPr/>
        </p:nvSpPr>
        <p:spPr bwMode="auto">
          <a:xfrm>
            <a:off x="1412875" y="0"/>
            <a:ext cx="7704138" cy="1470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s-ES" alt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Libro p82,  Gramática</a:t>
            </a:r>
            <a:br>
              <a:rPr kumimoji="0" lang="en-GB" alt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US" altLang="en-US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8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07B074EF-57DA-23AE-2BCA-DD201E8AE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0"/>
            <a:ext cx="53816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INTRODUCCIÓN: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HOW MUCH /HOW MANY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7EEA9C85-9D38-B11B-8B4B-74991EDE2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916113"/>
            <a:ext cx="1431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¿Cuánta…?</a:t>
            </a:r>
          </a:p>
        </p:txBody>
      </p:sp>
      <p:sp>
        <p:nvSpPr>
          <p:cNvPr id="7" name="6 Elipse">
            <a:extLst>
              <a:ext uri="{FF2B5EF4-FFF2-40B4-BE49-F238E27FC236}">
                <a16:creationId xmlns:a16="http://schemas.microsoft.com/office/drawing/2014/main" id="{A5189C4C-25C0-63D5-4AB1-AF94BB54F677}"/>
              </a:ext>
            </a:extLst>
          </p:cNvPr>
          <p:cNvSpPr/>
          <p:nvPr/>
        </p:nvSpPr>
        <p:spPr>
          <a:xfrm>
            <a:off x="395288" y="1557338"/>
            <a:ext cx="252095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MUCH?</a:t>
            </a:r>
          </a:p>
        </p:txBody>
      </p:sp>
      <p:cxnSp>
        <p:nvCxnSpPr>
          <p:cNvPr id="10" name="9 Conector recto de flecha">
            <a:extLst>
              <a:ext uri="{FF2B5EF4-FFF2-40B4-BE49-F238E27FC236}">
                <a16:creationId xmlns:a16="http://schemas.microsoft.com/office/drawing/2014/main" id="{9CF1B1BC-0133-576B-C828-9E585FE92AEE}"/>
              </a:ext>
            </a:extLst>
          </p:cNvPr>
          <p:cNvCxnSpPr/>
          <p:nvPr/>
        </p:nvCxnSpPr>
        <p:spPr>
          <a:xfrm flipV="1">
            <a:off x="2987675" y="1628775"/>
            <a:ext cx="647700" cy="3603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>
            <a:extLst>
              <a:ext uri="{FF2B5EF4-FFF2-40B4-BE49-F238E27FC236}">
                <a16:creationId xmlns:a16="http://schemas.microsoft.com/office/drawing/2014/main" id="{14A61264-3E1E-96EC-4687-E3ACE3337C08}"/>
              </a:ext>
            </a:extLst>
          </p:cNvPr>
          <p:cNvCxnSpPr/>
          <p:nvPr/>
        </p:nvCxnSpPr>
        <p:spPr>
          <a:xfrm>
            <a:off x="2987675" y="1989138"/>
            <a:ext cx="647700" cy="215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>
            <a:extLst>
              <a:ext uri="{FF2B5EF4-FFF2-40B4-BE49-F238E27FC236}">
                <a16:creationId xmlns:a16="http://schemas.microsoft.com/office/drawing/2014/main" id="{D2D9C43B-3897-432F-FD8B-7335B074B27A}"/>
              </a:ext>
            </a:extLst>
          </p:cNvPr>
          <p:cNvSpPr/>
          <p:nvPr/>
        </p:nvSpPr>
        <p:spPr>
          <a:xfrm>
            <a:off x="3708400" y="1412875"/>
            <a:ext cx="2016125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Masculino </a:t>
            </a: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A09DBAE2-6A19-3ACE-5CE4-D77948E0B947}"/>
              </a:ext>
            </a:extLst>
          </p:cNvPr>
          <p:cNvSpPr/>
          <p:nvPr/>
        </p:nvSpPr>
        <p:spPr>
          <a:xfrm>
            <a:off x="3708400" y="1916113"/>
            <a:ext cx="20161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Femenino </a:t>
            </a: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93CAF450-2C11-CDAB-C46C-42F63B1BA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341438"/>
            <a:ext cx="1435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¿Cuánto…?</a:t>
            </a:r>
          </a:p>
        </p:txBody>
      </p:sp>
      <p:cxnSp>
        <p:nvCxnSpPr>
          <p:cNvPr id="19" name="18 Conector recto de flecha">
            <a:extLst>
              <a:ext uri="{FF2B5EF4-FFF2-40B4-BE49-F238E27FC236}">
                <a16:creationId xmlns:a16="http://schemas.microsoft.com/office/drawing/2014/main" id="{AE25E7DA-91B9-E1BA-F3A8-15AFBB5797C8}"/>
              </a:ext>
            </a:extLst>
          </p:cNvPr>
          <p:cNvCxnSpPr/>
          <p:nvPr/>
        </p:nvCxnSpPr>
        <p:spPr>
          <a:xfrm>
            <a:off x="5867400" y="1557338"/>
            <a:ext cx="50482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>
            <a:extLst>
              <a:ext uri="{FF2B5EF4-FFF2-40B4-BE49-F238E27FC236}">
                <a16:creationId xmlns:a16="http://schemas.microsoft.com/office/drawing/2014/main" id="{0282B5AA-F1A4-A6B7-68A7-07EBB71F9C25}"/>
              </a:ext>
            </a:extLst>
          </p:cNvPr>
          <p:cNvCxnSpPr/>
          <p:nvPr/>
        </p:nvCxnSpPr>
        <p:spPr>
          <a:xfrm>
            <a:off x="5867400" y="2133600"/>
            <a:ext cx="50482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Elipse">
            <a:extLst>
              <a:ext uri="{FF2B5EF4-FFF2-40B4-BE49-F238E27FC236}">
                <a16:creationId xmlns:a16="http://schemas.microsoft.com/office/drawing/2014/main" id="{78B9A443-C7CC-29CC-2A5C-6DF13D2DDAF1}"/>
              </a:ext>
            </a:extLst>
          </p:cNvPr>
          <p:cNvSpPr/>
          <p:nvPr/>
        </p:nvSpPr>
        <p:spPr>
          <a:xfrm>
            <a:off x="468313" y="2708275"/>
            <a:ext cx="2519362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MANY?</a:t>
            </a:r>
          </a:p>
        </p:txBody>
      </p:sp>
      <p:cxnSp>
        <p:nvCxnSpPr>
          <p:cNvPr id="23" name="22 Conector recto de flecha">
            <a:extLst>
              <a:ext uri="{FF2B5EF4-FFF2-40B4-BE49-F238E27FC236}">
                <a16:creationId xmlns:a16="http://schemas.microsoft.com/office/drawing/2014/main" id="{AF2E0800-A312-5A0D-E8DC-E380FD21F716}"/>
              </a:ext>
            </a:extLst>
          </p:cNvPr>
          <p:cNvCxnSpPr/>
          <p:nvPr/>
        </p:nvCxnSpPr>
        <p:spPr>
          <a:xfrm flipV="1">
            <a:off x="3059113" y="2708275"/>
            <a:ext cx="649287" cy="2889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>
            <a:extLst>
              <a:ext uri="{FF2B5EF4-FFF2-40B4-BE49-F238E27FC236}">
                <a16:creationId xmlns:a16="http://schemas.microsoft.com/office/drawing/2014/main" id="{A57F11B4-CC86-5743-41AE-E0537E9E9186}"/>
              </a:ext>
            </a:extLst>
          </p:cNvPr>
          <p:cNvCxnSpPr/>
          <p:nvPr/>
        </p:nvCxnSpPr>
        <p:spPr>
          <a:xfrm>
            <a:off x="3059113" y="2997200"/>
            <a:ext cx="576262" cy="215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>
            <a:extLst>
              <a:ext uri="{FF2B5EF4-FFF2-40B4-BE49-F238E27FC236}">
                <a16:creationId xmlns:a16="http://schemas.microsoft.com/office/drawing/2014/main" id="{72B49CF5-2B1B-D83D-A64E-59F7AC919531}"/>
              </a:ext>
            </a:extLst>
          </p:cNvPr>
          <p:cNvSpPr/>
          <p:nvPr/>
        </p:nvSpPr>
        <p:spPr>
          <a:xfrm>
            <a:off x="3779838" y="2565400"/>
            <a:ext cx="2016125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Masculino </a:t>
            </a:r>
          </a:p>
        </p:txBody>
      </p:sp>
      <p:sp>
        <p:nvSpPr>
          <p:cNvPr id="26" name="25 Rectángulo">
            <a:extLst>
              <a:ext uri="{FF2B5EF4-FFF2-40B4-BE49-F238E27FC236}">
                <a16:creationId xmlns:a16="http://schemas.microsoft.com/office/drawing/2014/main" id="{D4904EC8-FBEF-96F8-14DA-F97DE560A2FB}"/>
              </a:ext>
            </a:extLst>
          </p:cNvPr>
          <p:cNvSpPr/>
          <p:nvPr/>
        </p:nvSpPr>
        <p:spPr>
          <a:xfrm>
            <a:off x="3779838" y="3068638"/>
            <a:ext cx="2016125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Femenino </a:t>
            </a:r>
          </a:p>
        </p:txBody>
      </p:sp>
      <p:cxnSp>
        <p:nvCxnSpPr>
          <p:cNvPr id="27" name="26 Conector recto de flecha">
            <a:extLst>
              <a:ext uri="{FF2B5EF4-FFF2-40B4-BE49-F238E27FC236}">
                <a16:creationId xmlns:a16="http://schemas.microsoft.com/office/drawing/2014/main" id="{ADC481BB-834D-4AB1-BC9F-762700534F90}"/>
              </a:ext>
            </a:extLst>
          </p:cNvPr>
          <p:cNvCxnSpPr/>
          <p:nvPr/>
        </p:nvCxnSpPr>
        <p:spPr>
          <a:xfrm>
            <a:off x="5940425" y="2708275"/>
            <a:ext cx="50323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>
            <a:extLst>
              <a:ext uri="{FF2B5EF4-FFF2-40B4-BE49-F238E27FC236}">
                <a16:creationId xmlns:a16="http://schemas.microsoft.com/office/drawing/2014/main" id="{86B94D37-E8B4-2187-640B-607A893D57D3}"/>
              </a:ext>
            </a:extLst>
          </p:cNvPr>
          <p:cNvCxnSpPr/>
          <p:nvPr/>
        </p:nvCxnSpPr>
        <p:spPr>
          <a:xfrm>
            <a:off x="5940425" y="3213100"/>
            <a:ext cx="50323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">
            <a:extLst>
              <a:ext uri="{FF2B5EF4-FFF2-40B4-BE49-F238E27FC236}">
                <a16:creationId xmlns:a16="http://schemas.microsoft.com/office/drawing/2014/main" id="{2C6FE54C-A99E-D545-F4B9-F88985904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492375"/>
            <a:ext cx="142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Cuántos…?</a:t>
            </a:r>
          </a:p>
        </p:txBody>
      </p:sp>
      <p:sp>
        <p:nvSpPr>
          <p:cNvPr id="30" name="29 Rectángulo">
            <a:extLst>
              <a:ext uri="{FF2B5EF4-FFF2-40B4-BE49-F238E27FC236}">
                <a16:creationId xmlns:a16="http://schemas.microsoft.com/office/drawing/2014/main" id="{40875F37-AD06-F553-2CA1-5347BC11D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997200"/>
            <a:ext cx="142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Cuántas…?</a:t>
            </a:r>
          </a:p>
        </p:txBody>
      </p:sp>
      <p:sp>
        <p:nvSpPr>
          <p:cNvPr id="37" name="36 CuadroTexto">
            <a:extLst>
              <a:ext uri="{FF2B5EF4-FFF2-40B4-BE49-F238E27FC236}">
                <a16:creationId xmlns:a16="http://schemas.microsoft.com/office/drawing/2014/main" id="{396A6135-B4FA-A64A-8D7B-01049FEAE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3357563"/>
            <a:ext cx="7683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1. Completa las siguientes frases con cuánto/a/os/as</a:t>
            </a:r>
          </a:p>
        </p:txBody>
      </p:sp>
      <p:sp>
        <p:nvSpPr>
          <p:cNvPr id="31" name="30 CuadroTexto">
            <a:extLst>
              <a:ext uri="{FF2B5EF4-FFF2-40B4-BE49-F238E27FC236}">
                <a16:creationId xmlns:a16="http://schemas.microsoft.com/office/drawing/2014/main" id="{EE65734A-7671-5C4E-1AA0-3107B95CD0F1}"/>
              </a:ext>
            </a:extLst>
          </p:cNvPr>
          <p:cNvSpPr txBox="1"/>
          <p:nvPr/>
        </p:nvSpPr>
        <p:spPr>
          <a:xfrm>
            <a:off x="0" y="3851531"/>
            <a:ext cx="9144000" cy="2169825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¿_________________ leche?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¿_________________ patatas?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¿_________________ botellas de vino?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¿_________________ litros de leche?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¿_________________ plátanos?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¿_________________ azúcar?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¿_________________ agua?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¿_________________salchichas?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¿_________________ kilos de salchichas?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¿_________________ arroz? </a:t>
            </a:r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D7E42771-FD1B-83AA-E22B-D71B8AC06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068638"/>
            <a:ext cx="61118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32 CuadroTexto">
            <a:extLst>
              <a:ext uri="{FF2B5EF4-FFF2-40B4-BE49-F238E27FC236}">
                <a16:creationId xmlns:a16="http://schemas.microsoft.com/office/drawing/2014/main" id="{5BEC00F5-135A-7925-5D78-C51DAAA51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903663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</a:t>
            </a: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33 Rectángulo">
            <a:extLst>
              <a:ext uri="{FF2B5EF4-FFF2-40B4-BE49-F238E27FC236}">
                <a16:creationId xmlns:a16="http://schemas.microsoft.com/office/drawing/2014/main" id="{A6F87A47-CA89-7615-E234-104951096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4268788"/>
            <a:ext cx="109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</a:t>
            </a: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34 Rectángulo">
            <a:extLst>
              <a:ext uri="{FF2B5EF4-FFF2-40B4-BE49-F238E27FC236}">
                <a16:creationId xmlns:a16="http://schemas.microsoft.com/office/drawing/2014/main" id="{F285E976-E91A-36CD-08D8-E98C02019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679950"/>
            <a:ext cx="109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</a:t>
            </a: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35 Rectángulo">
            <a:extLst>
              <a:ext uri="{FF2B5EF4-FFF2-40B4-BE49-F238E27FC236}">
                <a16:creationId xmlns:a16="http://schemas.microsoft.com/office/drawing/2014/main" id="{5C767475-9299-F82A-A461-566CFB425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900" y="3836988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</a:t>
            </a: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38 Rectángulo">
            <a:extLst>
              <a:ext uri="{FF2B5EF4-FFF2-40B4-BE49-F238E27FC236}">
                <a16:creationId xmlns:a16="http://schemas.microsoft.com/office/drawing/2014/main" id="{9E83CD90-0F8F-1CE9-B266-24AC5EF80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4270375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</a:t>
            </a: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39 Rectángulo">
            <a:extLst>
              <a:ext uri="{FF2B5EF4-FFF2-40B4-BE49-F238E27FC236}">
                <a16:creationId xmlns:a16="http://schemas.microsoft.com/office/drawing/2014/main" id="{9D354649-A2BB-957C-920A-28B8B2B4C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4668838"/>
            <a:ext cx="109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</a:t>
            </a: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40 Rectángulo">
            <a:extLst>
              <a:ext uri="{FF2B5EF4-FFF2-40B4-BE49-F238E27FC236}">
                <a16:creationId xmlns:a16="http://schemas.microsoft.com/office/drawing/2014/main" id="{BE168EB9-29B3-C867-63BE-896E4CED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5091113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</a:t>
            </a: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41 Rectángulo">
            <a:extLst>
              <a:ext uri="{FF2B5EF4-FFF2-40B4-BE49-F238E27FC236}">
                <a16:creationId xmlns:a16="http://schemas.microsoft.com/office/drawing/2014/main" id="{B352F233-9AB1-B66B-6014-E31705E5B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5961063"/>
            <a:ext cx="969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</a:t>
            </a: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42 Rectángulo">
            <a:extLst>
              <a:ext uri="{FF2B5EF4-FFF2-40B4-BE49-F238E27FC236}">
                <a16:creationId xmlns:a16="http://schemas.microsoft.com/office/drawing/2014/main" id="{20ABB4C9-095D-464E-6EAD-50B4AE73C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3" y="5491163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</a:t>
            </a: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43 Rectángulo">
            <a:extLst>
              <a:ext uri="{FF2B5EF4-FFF2-40B4-BE49-F238E27FC236}">
                <a16:creationId xmlns:a16="http://schemas.microsoft.com/office/drawing/2014/main" id="{0975AE54-4578-6C2D-F7A8-FBFC6B943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6291263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</a:t>
            </a: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15" grpId="0" animBg="1"/>
      <p:bldP spid="16" grpId="0" animBg="1"/>
      <p:bldP spid="17" grpId="0"/>
      <p:bldP spid="22" grpId="0" animBg="1"/>
      <p:bldP spid="25" grpId="0" animBg="1"/>
      <p:bldP spid="26" grpId="0" animBg="1"/>
      <p:bldP spid="29" grpId="0"/>
      <p:bldP spid="30" grpId="0"/>
      <p:bldP spid="37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C6FD874-DE8C-7AD3-FC1A-7D207FEBB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013" y="539750"/>
            <a:ext cx="5472112" cy="1943100"/>
          </a:xfrm>
        </p:spPr>
        <p:txBody>
          <a:bodyPr/>
          <a:lstStyle/>
          <a:p>
            <a:pPr algn="l">
              <a:defRPr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Libro p82, Act. 7</a:t>
            </a:r>
          </a:p>
          <a:p>
            <a:pPr algn="l">
              <a:defRPr/>
            </a:pPr>
            <a:b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-  </a:t>
            </a:r>
            <a:r>
              <a:rPr lang="en-GB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Identifica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la comida</a:t>
            </a:r>
          </a:p>
          <a:p>
            <a:pPr algn="l">
              <a:defRPr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Tx/>
              <a:buChar char="-"/>
              <a:defRPr/>
            </a:pPr>
            <a:r>
              <a:rPr lang="en-GB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Escucha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CD1.6</a:t>
            </a:r>
          </a:p>
          <a:p>
            <a:pPr marL="457200" indent="-457200" algn="l">
              <a:buFontTx/>
              <a:buChar char="-"/>
              <a:defRPr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Tx/>
              <a:buChar char="-"/>
              <a:defRPr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Lee </a:t>
            </a:r>
            <a:r>
              <a:rPr lang="en-GB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en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parejas</a:t>
            </a:r>
            <a:br>
              <a:rPr lang="en-GB" altLang="en-US" dirty="0">
                <a:latin typeface="Comic Sans MS" panose="030F0702030302020204" pitchFamily="66" charset="0"/>
              </a:rPr>
            </a:br>
            <a:br>
              <a:rPr lang="en-GB" altLang="en-US" dirty="0">
                <a:latin typeface="Comic Sans MS" panose="030F0702030302020204" pitchFamily="66" charset="0"/>
              </a:rPr>
            </a:br>
            <a:br>
              <a:rPr lang="en-GB" altLang="en-US" dirty="0">
                <a:latin typeface="Comic Sans MS" panose="030F0702030302020204" pitchFamily="66" charset="0"/>
              </a:rPr>
            </a:br>
            <a:endParaRPr lang="en-US" dirty="0"/>
          </a:p>
        </p:txBody>
      </p:sp>
      <p:pic>
        <p:nvPicPr>
          <p:cNvPr id="11267" name="Picture 3" descr="good-listening-in-class-ear-listening.gif">
            <a:extLst>
              <a:ext uri="{FF2B5EF4-FFF2-40B4-BE49-F238E27FC236}">
                <a16:creationId xmlns:a16="http://schemas.microsoft.com/office/drawing/2014/main" id="{0903AAD9-7BA3-B89A-DF27-B6E420F04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57" y="2276872"/>
            <a:ext cx="226218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people sitting on chairs and reading books - vector Clip Art">
            <a:extLst>
              <a:ext uri="{FF2B5EF4-FFF2-40B4-BE49-F238E27FC236}">
                <a16:creationId xmlns:a16="http://schemas.microsoft.com/office/drawing/2014/main" id="{0FFBE62A-739C-8F7C-70A4-9D6B7466B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96" y="4437112"/>
            <a:ext cx="2396375" cy="197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2E711D-C9A9-2486-D907-6B32FD6FE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013" y="539750"/>
            <a:ext cx="5472112" cy="1943100"/>
          </a:xfrm>
        </p:spPr>
        <p:txBody>
          <a:bodyPr/>
          <a:lstStyle/>
          <a:p>
            <a:pPr algn="l">
              <a:defRPr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Libro p82, Act. 9</a:t>
            </a:r>
          </a:p>
          <a:p>
            <a:pPr algn="l">
              <a:defRPr/>
            </a:pPr>
            <a:b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a. Une las </a:t>
            </a:r>
            <a:r>
              <a:rPr lang="en-GB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listas</a:t>
            </a: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b. </a:t>
            </a:r>
            <a:r>
              <a:rPr lang="en-GB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Escucha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y </a:t>
            </a:r>
            <a:r>
              <a:rPr lang="en-GB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comprueba</a:t>
            </a: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   CD1.7</a:t>
            </a:r>
          </a:p>
          <a:p>
            <a:pPr marL="457200" indent="-457200" algn="l">
              <a:buFontTx/>
              <a:buChar char="-"/>
              <a:defRPr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Lee </a:t>
            </a:r>
            <a:r>
              <a:rPr lang="en-GB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en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parejas</a:t>
            </a:r>
          </a:p>
          <a:p>
            <a:pPr marL="457200" indent="-457200" algn="l">
              <a:buFontTx/>
              <a:buChar char="-"/>
              <a:defRPr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c.  </a:t>
            </a:r>
            <a:r>
              <a:rPr lang="en-GB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Responde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1-5</a:t>
            </a:r>
            <a:br>
              <a:rPr lang="en-GB" altLang="en-US" dirty="0">
                <a:latin typeface="Comic Sans MS" panose="030F0702030302020204" pitchFamily="66" charset="0"/>
              </a:rPr>
            </a:br>
            <a:br>
              <a:rPr lang="en-GB" altLang="en-US" dirty="0">
                <a:latin typeface="Comic Sans MS" panose="030F0702030302020204" pitchFamily="66" charset="0"/>
              </a:rPr>
            </a:br>
            <a:br>
              <a:rPr lang="en-GB" altLang="en-US" dirty="0">
                <a:latin typeface="Comic Sans MS" panose="030F0702030302020204" pitchFamily="66" charset="0"/>
              </a:rPr>
            </a:br>
            <a:endParaRPr lang="en-US" dirty="0"/>
          </a:p>
        </p:txBody>
      </p:sp>
      <p:pic>
        <p:nvPicPr>
          <p:cNvPr id="15363" name="Picture 3" descr="good-listening-in-class-ear-listening.gif">
            <a:extLst>
              <a:ext uri="{FF2B5EF4-FFF2-40B4-BE49-F238E27FC236}">
                <a16:creationId xmlns:a16="http://schemas.microsoft.com/office/drawing/2014/main" id="{8632AD81-A001-AA8F-76E0-9054B718B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28775"/>
            <a:ext cx="2262187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Christopher\Pictures\MP Navigator EX\2019_04_29\IMG.jpg">
            <a:extLst>
              <a:ext uri="{FF2B5EF4-FFF2-40B4-BE49-F238E27FC236}">
                <a16:creationId xmlns:a16="http://schemas.microsoft.com/office/drawing/2014/main" id="{7FD16E27-1DE8-DDCD-B790-F76A9AD84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1395413"/>
            <a:ext cx="8640763" cy="839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able&#10;&#10;Description automatically generated">
            <a:extLst>
              <a:ext uri="{FF2B5EF4-FFF2-40B4-BE49-F238E27FC236}">
                <a16:creationId xmlns:a16="http://schemas.microsoft.com/office/drawing/2014/main" id="{CCD999DE-F26A-EE08-DBCF-48CC20C38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r="2106"/>
          <a:stretch>
            <a:fillRect/>
          </a:stretch>
        </p:blipFill>
        <p:spPr bwMode="auto">
          <a:xfrm>
            <a:off x="1403350" y="115888"/>
            <a:ext cx="727233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191192D2-CEB7-393F-F71F-12D48B63C3DF}"/>
              </a:ext>
            </a:extLst>
          </p:cNvPr>
          <p:cNvSpPr/>
          <p:nvPr/>
        </p:nvSpPr>
        <p:spPr>
          <a:xfrm>
            <a:off x="7092280" y="2492896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E3B51-893F-D1E7-802E-1D00B3AB88BF}"/>
              </a:ext>
            </a:extLst>
          </p:cNvPr>
          <p:cNvSpPr txBox="1"/>
          <p:nvPr/>
        </p:nvSpPr>
        <p:spPr>
          <a:xfrm>
            <a:off x="6012160" y="2174596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need to do this one just yet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C872-8407-1A42-E21F-3546AC52A4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6013" y="531813"/>
            <a:ext cx="7772400" cy="649287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dirty="0">
                <a:solidFill>
                  <a:srgbClr val="D6A300"/>
                </a:solidFill>
                <a:latin typeface="Comic Sans MS" panose="030F0702030302020204" pitchFamily="66" charset="0"/>
              </a:rPr>
              <a:t>     </a:t>
            </a:r>
            <a:r>
              <a:rPr lang="en-GB" altLang="en-US" sz="2400" dirty="0">
                <a:solidFill>
                  <a:srgbClr val="663300"/>
                </a:solidFill>
                <a:latin typeface="Comic Sans MS" panose="030F0702030302020204" pitchFamily="66" charset="0"/>
              </a:rPr>
              <a:t>Los </a:t>
            </a:r>
            <a:r>
              <a:rPr lang="en-GB" altLang="en-US" sz="24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deberes</a:t>
            </a:r>
            <a:r>
              <a:rPr lang="en-GB" altLang="en-US" sz="2400" dirty="0">
                <a:solidFill>
                  <a:srgbClr val="663300"/>
                </a:solidFill>
                <a:latin typeface="Comic Sans MS" panose="030F0702030302020204" pitchFamily="66" charset="0"/>
              </a:rPr>
              <a:t>   </a:t>
            </a:r>
            <a:br>
              <a:rPr lang="en-GB" altLang="en-US" dirty="0">
                <a:latin typeface="Comic Sans MS" panose="030F0702030302020204" pitchFamily="66" charset="0"/>
              </a:rPr>
            </a:br>
            <a:endParaRPr lang="en-GB" altLang="en-US" dirty="0"/>
          </a:p>
        </p:txBody>
      </p:sp>
      <p:sp>
        <p:nvSpPr>
          <p:cNvPr id="86019" name="Subtitle 2">
            <a:extLst>
              <a:ext uri="{FF2B5EF4-FFF2-40B4-BE49-F238E27FC236}">
                <a16:creationId xmlns:a16="http://schemas.microsoft.com/office/drawing/2014/main" id="{FF054A1E-4078-B19D-18CD-DDD7611F8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125" y="981074"/>
            <a:ext cx="8150225" cy="4392141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  <a:defRPr/>
            </a:pP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Copias</a:t>
            </a:r>
            <a:endParaRPr lang="en-GB" alt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r>
              <a:rPr lang="en-GB" altLang="en-U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2.  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Escribe 1 o 2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oraciones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en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el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pasado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</a:p>
          <a:p>
            <a:pPr algn="l">
              <a:defRPr/>
            </a:pP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     de lo que </a:t>
            </a:r>
            <a:r>
              <a:rPr lang="en-GB" altLang="en-US" sz="2800" i="1" dirty="0" err="1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hiciste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(= </a:t>
            </a: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what you did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) la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semana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</a:p>
          <a:p>
            <a:pPr algn="l">
              <a:defRPr/>
            </a:pP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   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pasada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y escribe 1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oración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de </a:t>
            </a: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lo que </a:t>
            </a:r>
            <a:r>
              <a:rPr lang="en-GB" altLang="en-US" sz="2800" i="1" dirty="0" err="1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harás</a:t>
            </a: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 </a:t>
            </a:r>
          </a:p>
          <a:p>
            <a:pPr algn="l">
              <a:defRPr/>
            </a:pP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     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(= </a:t>
            </a: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what you will do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) la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próxima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semana</a:t>
            </a:r>
            <a:endParaRPr lang="en-GB" altLang="en-US" sz="2800" i="1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 algn="l">
              <a:defRPr/>
            </a:pPr>
            <a:r>
              <a:rPr lang="en-GB" altLang="en-US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l">
              <a:defRPr/>
            </a:pPr>
            <a:endParaRPr lang="en-GB" altLang="en-US" sz="20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endParaRPr lang="en-GB" altLang="en-US" sz="20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algn="l">
              <a:defRPr/>
            </a:pPr>
            <a:endParaRPr lang="en-GB" alt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015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825E0CC6-EC35-A946-221B-24E9583CE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34005"/>
            <a:ext cx="8784976" cy="41479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¿Cuál es la </a:t>
            </a: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pregunta</a:t>
            </a: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-¿                                        ?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altLang="en-US" sz="4800" dirty="0">
                <a:solidFill>
                  <a:srgbClr val="0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-</a:t>
            </a:r>
            <a:r>
              <a:rPr lang="en-GB" altLang="en-US" sz="4800" dirty="0" err="1">
                <a:solidFill>
                  <a:srgbClr val="0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Sí</a:t>
            </a:r>
            <a:r>
              <a:rPr lang="en-GB" altLang="en-US" sz="4800" dirty="0">
                <a:solidFill>
                  <a:srgbClr val="0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4800" dirty="0" err="1">
                <a:solidFill>
                  <a:srgbClr val="0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conozco</a:t>
            </a:r>
            <a:r>
              <a:rPr lang="en-GB" altLang="en-US" sz="4800" dirty="0">
                <a:solidFill>
                  <a:srgbClr val="0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a </a:t>
            </a:r>
            <a:r>
              <a:rPr lang="en-GB" altLang="en-US" sz="4800" b="1" dirty="0">
                <a:solidFill>
                  <a:srgbClr val="7030A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Carlos</a:t>
            </a:r>
            <a:endParaRPr lang="en-GB" altLang="en-US" sz="4800" dirty="0">
              <a:solidFill>
                <a:prstClr val="black"/>
              </a:solidFill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4C587005-80C3-18CD-8511-2D7E0A10C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908050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60A4CB-6AF3-F4AB-E21B-12F1C5408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024" y="2602567"/>
            <a:ext cx="77051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Conoces  a </a:t>
            </a:r>
            <a:r>
              <a:rPr kumimoji="0" lang="es-ES_tradnl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Carlos</a:t>
            </a:r>
            <a:endParaRPr kumimoji="0" lang="en-GB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83B49-0F2A-4AB9-A3A6-7035970D1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388" y="520700"/>
            <a:ext cx="3673475" cy="5832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7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sz="7200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o</a:t>
            </a:r>
            <a:r>
              <a:rPr lang="en-GB" sz="7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lv</a:t>
            </a:r>
            <a:r>
              <a:rPr lang="en-GB" sz="7200" b="1" u="sng" dirty="0">
                <a:solidFill>
                  <a:srgbClr val="008000"/>
                </a:solidFill>
                <a:latin typeface="Comic Sans MS" panose="030F0702030302020204" pitchFamily="66" charset="0"/>
              </a:rPr>
              <a:t>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sz="7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ue</a:t>
            </a: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lv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sz="7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ue</a:t>
            </a: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lv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sz="7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ue</a:t>
            </a: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lv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5FB9A4-C236-4CE3-8819-EF96C857BBA7}"/>
              </a:ext>
            </a:extLst>
          </p:cNvPr>
          <p:cNvSpPr txBox="1">
            <a:spLocks/>
          </p:cNvSpPr>
          <p:nvPr/>
        </p:nvSpPr>
        <p:spPr bwMode="auto">
          <a:xfrm>
            <a:off x="2792264" y="1869643"/>
            <a:ext cx="3673475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3ED756-9F13-4C35-8AF4-6C26C182B004}"/>
              </a:ext>
            </a:extLst>
          </p:cNvPr>
          <p:cNvSpPr txBox="1">
            <a:spLocks/>
          </p:cNvSpPr>
          <p:nvPr/>
        </p:nvSpPr>
        <p:spPr bwMode="auto">
          <a:xfrm>
            <a:off x="6804248" y="1881187"/>
            <a:ext cx="36734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emos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éis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1B3BB5E-4FBF-4378-AB74-3B508F63CF60}"/>
              </a:ext>
            </a:extLst>
          </p:cNvPr>
          <p:cNvSpPr txBox="1">
            <a:spLocks/>
          </p:cNvSpPr>
          <p:nvPr/>
        </p:nvSpPr>
        <p:spPr bwMode="auto">
          <a:xfrm>
            <a:off x="4211960" y="532245"/>
            <a:ext cx="36734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Volv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Volv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ue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lv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96DB0-E71A-4C22-A817-37464D58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225" y="512763"/>
            <a:ext cx="5040313" cy="5832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7200" u="sng" dirty="0" err="1">
                <a:latin typeface="Comic Sans MS" panose="030F0702030302020204" pitchFamily="66" charset="0"/>
              </a:rPr>
              <a:t>Gast</a:t>
            </a:r>
            <a:r>
              <a:rPr lang="en-GB" sz="7200" b="1" u="sng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  <a:endParaRPr lang="en-GB" sz="7200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>
                <a:latin typeface="Comic Sans MS" panose="030F0702030302020204" pitchFamily="66" charset="0"/>
              </a:rPr>
              <a:t>Gast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Gast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Gast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26A1550-0462-40D7-B64C-BC6F61BB5421}"/>
              </a:ext>
            </a:extLst>
          </p:cNvPr>
          <p:cNvSpPr txBox="1">
            <a:spLocks/>
          </p:cNvSpPr>
          <p:nvPr/>
        </p:nvSpPr>
        <p:spPr bwMode="auto">
          <a:xfrm>
            <a:off x="2771775" y="1812925"/>
            <a:ext cx="36734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8FA8E31-3777-41F4-9C80-46591C790E49}"/>
              </a:ext>
            </a:extLst>
          </p:cNvPr>
          <p:cNvSpPr txBox="1">
            <a:spLocks/>
          </p:cNvSpPr>
          <p:nvPr/>
        </p:nvSpPr>
        <p:spPr bwMode="auto">
          <a:xfrm>
            <a:off x="5003800" y="588963"/>
            <a:ext cx="504031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A86462F-B8E1-42E3-961F-0B2DC661DA68}"/>
              </a:ext>
            </a:extLst>
          </p:cNvPr>
          <p:cNvSpPr txBox="1">
            <a:spLocks/>
          </p:cNvSpPr>
          <p:nvPr/>
        </p:nvSpPr>
        <p:spPr bwMode="auto">
          <a:xfrm>
            <a:off x="6940550" y="1812925"/>
            <a:ext cx="36734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amos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áis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96DB0-E71A-4C22-A817-37464D58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536" y="332656"/>
            <a:ext cx="7748215" cy="5832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Ramo</a:t>
            </a:r>
            <a:r>
              <a:rPr lang="en-GB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GB" sz="7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flores</a:t>
            </a:r>
            <a:endParaRPr lang="en-GB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Racimo</a:t>
            </a:r>
            <a:r>
              <a:rPr lang="en-GB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GB" sz="7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uvas</a:t>
            </a:r>
            <a:endParaRPr lang="en-GB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26A1550-0462-40D7-B64C-BC6F61BB5421}"/>
              </a:ext>
            </a:extLst>
          </p:cNvPr>
          <p:cNvSpPr txBox="1">
            <a:spLocks/>
          </p:cNvSpPr>
          <p:nvPr/>
        </p:nvSpPr>
        <p:spPr bwMode="auto">
          <a:xfrm>
            <a:off x="2771775" y="1812925"/>
            <a:ext cx="36734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8FA8E31-3777-41F4-9C80-46591C790E49}"/>
              </a:ext>
            </a:extLst>
          </p:cNvPr>
          <p:cNvSpPr txBox="1">
            <a:spLocks/>
          </p:cNvSpPr>
          <p:nvPr/>
        </p:nvSpPr>
        <p:spPr bwMode="auto">
          <a:xfrm>
            <a:off x="1000249" y="1556792"/>
            <a:ext cx="825227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3092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59832" y="0"/>
            <a:ext cx="2371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Audición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69269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Dictado. Escribe lo que escuches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691680" y="1844824"/>
            <a:ext cx="57230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Una lata de olivas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Media docena de huevos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Una caja de galletas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Un bote de mermelada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Un paquete de patatas fritas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1AF4DF-C111-495E-AC0B-71058405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101614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99D9D56-FEDE-4F67-8629-B6E75DC8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40768"/>
            <a:ext cx="122170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>
            <a:extLst>
              <a:ext uri="{FF2B5EF4-FFF2-40B4-BE49-F238E27FC236}">
                <a16:creationId xmlns:a16="http://schemas.microsoft.com/office/drawing/2014/main" id="{843DD953-568E-596C-EF15-AAAC1BAE7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12763"/>
            <a:ext cx="8840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1. Clasifica estos alimentos en los siguientes grupos 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75925A2C-FDC9-2A4F-3E36-F2EB8BB6BC87}"/>
              </a:ext>
            </a:extLst>
          </p:cNvPr>
          <p:cNvSpPr/>
          <p:nvPr/>
        </p:nvSpPr>
        <p:spPr>
          <a:xfrm>
            <a:off x="251520" y="1412776"/>
            <a:ext cx="85689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6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Bacalao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Cordero 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Lomo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Merluza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Patatas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Galleta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Plátanos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Salchichas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Cebollas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Chorizo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Lechuga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Manzanas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Naranjas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Pollo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Sardinas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Trucha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Mermelada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Arroz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Ternera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Salchichón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Langostinos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 </a:t>
            </a:r>
          </a:p>
        </p:txBody>
      </p:sp>
      <p:graphicFrame>
        <p:nvGraphicFramePr>
          <p:cNvPr id="9" name="8 Tabla">
            <a:extLst>
              <a:ext uri="{FF2B5EF4-FFF2-40B4-BE49-F238E27FC236}">
                <a16:creationId xmlns:a16="http://schemas.microsoft.com/office/drawing/2014/main" id="{C00DD106-0FF4-A6FD-C601-DAC37480A766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924175"/>
          <a:ext cx="8424860" cy="2546350"/>
        </p:xfrm>
        <a:graphic>
          <a:graphicData uri="http://schemas.openxmlformats.org/drawingml/2006/table">
            <a:tbl>
              <a:tblPr/>
              <a:tblGrid>
                <a:gridCol w="1684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Verdulería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Frutería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Pescadería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Carnicería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Tienda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0407">
                <a:tc>
                  <a:txBody>
                    <a:bodyPr/>
                    <a:lstStyle/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9 Rectángulo">
            <a:extLst>
              <a:ext uri="{FF2B5EF4-FFF2-40B4-BE49-F238E27FC236}">
                <a16:creationId xmlns:a16="http://schemas.microsoft.com/office/drawing/2014/main" id="{5E85DFFD-FAC2-3DF8-AD75-F9A211840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429000"/>
            <a:ext cx="15843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Bacalao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Merluza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Trucha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Sardinas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Langostinos</a:t>
            </a:r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id="{60813307-847C-CDF3-D67F-B77E130AD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429000"/>
            <a:ext cx="129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Plátanos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Naranjas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Manzanas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8C70303C-3E52-EB4F-C769-F060E57C1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357563"/>
            <a:ext cx="15843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Cordero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Lomo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Salchichas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Pollo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Ternera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Salchichón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Chorizo </a:t>
            </a:r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89EBA4E1-A383-938B-E908-1ADCFF51E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429000"/>
            <a:ext cx="1150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Patatas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Tomates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Cebollas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Lechuga</a:t>
            </a: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2E686294-F671-4ACE-3511-3CB20D157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3357563"/>
            <a:ext cx="1368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Galleta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Mermelada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Arroz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Pan </a:t>
            </a:r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4009F34D-32FB-6B69-3DE2-2F984BA66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2463"/>
            <a:ext cx="922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3. Escribe el artículo para cada palabra. (el/la/los/las)</a:t>
            </a:r>
          </a:p>
        </p:txBody>
      </p:sp>
      <p:sp>
        <p:nvSpPr>
          <p:cNvPr id="16" name="15 CuadroTexto">
            <a:extLst>
              <a:ext uri="{FF2B5EF4-FFF2-40B4-BE49-F238E27FC236}">
                <a16:creationId xmlns:a16="http://schemas.microsoft.com/office/drawing/2014/main" id="{7C2A56BD-E222-3AFC-F996-61D46694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429000"/>
            <a:ext cx="541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</a:t>
            </a: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027B7260-E171-9468-56B8-C92B0A300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429000"/>
            <a:ext cx="611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Las </a:t>
            </a:r>
          </a:p>
        </p:txBody>
      </p:sp>
      <p:sp>
        <p:nvSpPr>
          <p:cNvPr id="18" name="17 CuadroTexto">
            <a:extLst>
              <a:ext uri="{FF2B5EF4-FFF2-40B4-BE49-F238E27FC236}">
                <a16:creationId xmlns:a16="http://schemas.microsoft.com/office/drawing/2014/main" id="{FFBE8A42-4F25-6367-D0EE-E41D524DE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429000"/>
            <a:ext cx="56673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Los </a:t>
            </a:r>
          </a:p>
        </p:txBody>
      </p:sp>
      <p:sp>
        <p:nvSpPr>
          <p:cNvPr id="19" name="18 CuadroTexto">
            <a:extLst>
              <a:ext uri="{FF2B5EF4-FFF2-40B4-BE49-F238E27FC236}">
                <a16:creationId xmlns:a16="http://schemas.microsoft.com/office/drawing/2014/main" id="{EDFA7669-8CA5-EB7D-6BD1-6792B71D3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357563"/>
            <a:ext cx="5429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</a:t>
            </a:r>
          </a:p>
        </p:txBody>
      </p:sp>
      <p:sp>
        <p:nvSpPr>
          <p:cNvPr id="20" name="19 CuadroTexto">
            <a:extLst>
              <a:ext uri="{FF2B5EF4-FFF2-40B4-BE49-F238E27FC236}">
                <a16:creationId xmlns:a16="http://schemas.microsoft.com/office/drawing/2014/main" id="{B3A3D2BF-F3DA-F303-3827-5937A2598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357563"/>
            <a:ext cx="430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84483-15C0-2153-7285-353A1C5C89D9}"/>
              </a:ext>
            </a:extLst>
          </p:cNvPr>
          <p:cNvSpPr txBox="1">
            <a:spLocks/>
          </p:cNvSpPr>
          <p:nvPr/>
        </p:nvSpPr>
        <p:spPr>
          <a:xfrm>
            <a:off x="314325" y="46038"/>
            <a:ext cx="7772400" cy="57467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s-E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Libro p81, Act. 4 a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D9280E-BCBB-144C-FAA5-7B93F8C03333}"/>
              </a:ext>
            </a:extLst>
          </p:cNvPr>
          <p:cNvSpPr txBox="1">
            <a:spLocks/>
          </p:cNvSpPr>
          <p:nvPr/>
        </p:nvSpPr>
        <p:spPr bwMode="auto">
          <a:xfrm>
            <a:off x="176213" y="866775"/>
            <a:ext cx="7772400" cy="576263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s-E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2. Ahora escucha y comprueba – CD1.4</a:t>
            </a:r>
            <a:endParaRPr kumimoji="0" lang="en-US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2EE5E9B-D355-FC4A-5890-4214D88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1720" y="241797"/>
            <a:ext cx="6400800" cy="1060247"/>
          </a:xfrm>
        </p:spPr>
        <p:txBody>
          <a:bodyPr/>
          <a:lstStyle/>
          <a:p>
            <a:pPr algn="l">
              <a:defRPr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Libro p81, Act. 5               </a:t>
            </a:r>
            <a:b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- Habla con </a:t>
            </a:r>
            <a:r>
              <a:rPr lang="en-GB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tu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pareja</a:t>
            </a:r>
            <a:br>
              <a:rPr lang="en-GB" altLang="en-US" dirty="0">
                <a:latin typeface="Comic Sans MS" panose="030F0702030302020204" pitchFamily="66" charset="0"/>
              </a:rPr>
            </a:br>
            <a:br>
              <a:rPr lang="en-GB" altLang="en-US" dirty="0">
                <a:latin typeface="Comic Sans MS" panose="030F0702030302020204" pitchFamily="66" charset="0"/>
              </a:rPr>
            </a:br>
            <a:br>
              <a:rPr lang="en-GB" altLang="en-US" dirty="0">
                <a:latin typeface="Comic Sans MS" panose="030F0702030302020204" pitchFamily="66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70FF9-D6F9-DAA6-CD67-0D1A58091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2"/>
          <a:stretch/>
        </p:blipFill>
        <p:spPr bwMode="auto">
          <a:xfrm>
            <a:off x="6422625" y="267457"/>
            <a:ext cx="1821416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C17D371-B773-0490-0B78-4D51BCB451EB}"/>
              </a:ext>
            </a:extLst>
          </p:cNvPr>
          <p:cNvSpPr txBox="1">
            <a:spLocks/>
          </p:cNvSpPr>
          <p:nvPr/>
        </p:nvSpPr>
        <p:spPr bwMode="auto">
          <a:xfrm>
            <a:off x="413987" y="1782192"/>
            <a:ext cx="849694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Act. 6</a:t>
            </a:r>
          </a:p>
          <a:p>
            <a:pPr algn="l">
              <a:defRPr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- Lee y </a:t>
            </a:r>
            <a:r>
              <a:rPr lang="en-GB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une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        </a:t>
            </a:r>
            <a:br>
              <a:rPr lang="en-GB" altLang="en-US" dirty="0">
                <a:latin typeface="Comic Sans MS" panose="030F0702030302020204" pitchFamily="66" charset="0"/>
              </a:rPr>
            </a:br>
            <a:br>
              <a:rPr lang="en-GB" altLang="en-US" dirty="0">
                <a:latin typeface="Comic Sans MS" panose="030F0702030302020204" pitchFamily="66" charset="0"/>
              </a:rPr>
            </a:br>
            <a:endParaRPr lang="en-US" dirty="0"/>
          </a:p>
        </p:txBody>
      </p:sp>
      <p:pic>
        <p:nvPicPr>
          <p:cNvPr id="7" name="Picture 3" descr="good-listening-in-class-ear-listening.gif">
            <a:extLst>
              <a:ext uri="{FF2B5EF4-FFF2-40B4-BE49-F238E27FC236}">
                <a16:creationId xmlns:a16="http://schemas.microsoft.com/office/drawing/2014/main" id="{D2F504AC-E1E7-762A-8B6A-47750B9A1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90" y="3332678"/>
            <a:ext cx="1923861" cy="163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EA50F3F-E817-3785-80C0-25A808BE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39" y="1257616"/>
            <a:ext cx="1336331" cy="133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BCE1FA-3DBB-F117-63DB-177701E8F188}"/>
              </a:ext>
            </a:extLst>
          </p:cNvPr>
          <p:cNvSpPr txBox="1"/>
          <p:nvPr/>
        </p:nvSpPr>
        <p:spPr>
          <a:xfrm>
            <a:off x="1848344" y="3492913"/>
            <a:ext cx="472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en-GB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Escucha</a:t>
            </a:r>
            <a:r>
              <a:rPr lang="en-GB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y </a:t>
            </a:r>
            <a:r>
              <a:rPr lang="en-GB" altLang="en-US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comprueba</a:t>
            </a:r>
            <a:endParaRPr lang="en-GB" alt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r>
              <a:rPr lang="en-GB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  CD1.5</a:t>
            </a:r>
            <a:endParaRPr lang="en-GB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1B8A54-AB78-EC80-E057-F64DD8C5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373216"/>
            <a:ext cx="76249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Libro p81,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Atención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doscientos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/as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8667-D817-61CF-E461-1B42AB2EB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333375"/>
            <a:ext cx="2514600" cy="1185863"/>
          </a:xfrm>
        </p:spPr>
        <p:txBody>
          <a:bodyPr/>
          <a:lstStyle/>
          <a:p>
            <a:r>
              <a:rPr lang="en-GB" altLang="en-U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    </a:t>
            </a:r>
            <a:r>
              <a:rPr lang="en-GB" altLang="en-US" sz="36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Medidas</a:t>
            </a:r>
            <a:r>
              <a:rPr lang="en-GB" altLang="en-US" sz="36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y pesos</a:t>
            </a:r>
            <a:br>
              <a:rPr lang="en-GB" altLang="en-U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en-GB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C0739-6435-5535-CDDB-643092D1E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33375"/>
            <a:ext cx="37449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Docena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Kilo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Litro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Cuarto kilo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100 gramos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Medio kilo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Medio litro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Media docena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6C025-990A-1486-173D-DB0737C54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852738"/>
            <a:ext cx="17287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de…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657</Words>
  <Application>Microsoft Office PowerPoint</Application>
  <PresentationFormat>On-screen Show (4:3)</PresentationFormat>
  <Paragraphs>297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Comic Sans MS</vt:lpstr>
      <vt:lpstr>Corbel</vt:lpstr>
      <vt:lpstr>Rod</vt:lpstr>
      <vt:lpstr>Times New Roman</vt:lpstr>
      <vt:lpstr>Tema de Office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Medidas y pesos </vt:lpstr>
      <vt:lpstr>PowerPoint Presentation</vt:lpstr>
      <vt:lpstr>PowerPoint Presentation</vt:lpstr>
      <vt:lpstr> - ¿Cuánto vino?  - ¿Cuánta limonada?   - ¿Cuántos huevos?  - ¿Cuántas peras?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Los deberes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A Generic11</cp:lastModifiedBy>
  <cp:revision>88</cp:revision>
  <dcterms:created xsi:type="dcterms:W3CDTF">2020-07-01T17:42:23Z</dcterms:created>
  <dcterms:modified xsi:type="dcterms:W3CDTF">2024-01-24T14:36:09Z</dcterms:modified>
</cp:coreProperties>
</file>