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77" r:id="rId2"/>
  </p:sldMasterIdLst>
  <p:notesMasterIdLst>
    <p:notesMasterId r:id="rId13"/>
  </p:notesMasterIdLst>
  <p:sldIdLst>
    <p:sldId id="258" r:id="rId3"/>
    <p:sldId id="1829" r:id="rId4"/>
    <p:sldId id="1827" r:id="rId5"/>
    <p:sldId id="259" r:id="rId6"/>
    <p:sldId id="1492" r:id="rId7"/>
    <p:sldId id="1778" r:id="rId8"/>
    <p:sldId id="272" r:id="rId9"/>
    <p:sldId id="1783" r:id="rId10"/>
    <p:sldId id="1828" r:id="rId11"/>
    <p:sldId id="177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00FF"/>
    <a:srgbClr val="FF66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8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28.73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0,'5'0,"6"0,7 0,5 0,3 0,2 0,2 0,0 0,0 0,0 0,-5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30.69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5,'74'-2,"-37"0,0 2,0 1,39 7,-45 0,0 1,35 15,37 12,-75-28,-3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32.50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33,'53'0,"0"-2,73-13,-85 8,0 3,1 1,-1 2,54 5,-83-2,0 1,0 0,-1 0,0 1,16 8,33 11,-37-18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36.879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1,'194'6,"-159"-2,1 2,-1 1,49 16,-8 1,126 21,-173-38,36 12,-41-11,1 0,26 3,111 24,-53-8,-60-17,-25-4,0-1,1-1,26 1,12-7,-44 0,0 2,0 0,0 0,0 2,20 4,-21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38.744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1,'132'-1,"147"3,-156 12,9-1,67 10,-140-14,5 3,-43-7,1 0,30 1,155-6,-175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2-07T17:17:40.660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2,'139'-2,"152"5,-249 2,44 11,-63-11,13 4,-1 2,0 1,49 25,-41-22,-22-11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3717D-96FA-4C11-B872-B1DFE02ACA9C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D7504-3733-49E1-A0B5-4734E47B49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9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C2CBB-ABEC-397D-C849-08138D74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451E1-7E53-70C0-3AF7-2FF7B2752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40BEC-ADF2-551F-5E5B-DCDB8DC1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2A2B-6D11-437A-8DC3-012B5C90D0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76344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710CE-BBAE-0463-074B-C398865B0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EE915-8F37-72D3-4257-6F6666382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750356-450B-C372-9170-8D808ABF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7FBC-76FB-4436-B3FF-4192A1D60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9876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3C5AA-E0BF-6124-44EB-C7C73BD24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F744A-A47F-69A6-DFE8-032BBF46B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8C0C5-7D99-870E-F15D-67BD0605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CB21E-A68C-445A-A3B9-81D05D7F0B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728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4AAD56-2D59-87CE-7D0C-DAFD24BF2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1B5E86-D2D7-092C-15CF-2FBE688AF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5486BE7-2933-4DF3-D788-25FB7FC4F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70000-C60E-4C22-8DD8-8564CA8CFC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050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7857621-8FEA-50B1-48E3-8333ACBAA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3BF0D2F-4198-7215-85A2-295AE7E6E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5CA271E-2522-3E3C-5428-639BFBB1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3DB57-3105-4200-A725-669067C764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33221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B5CC03-EC67-D687-311E-F505209DB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BBF1C4E-9598-0F1A-F855-633C97FB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7EB692-ED63-075F-5A39-277E4FFF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ACAB7-F3D7-4410-8353-68B5B9E15E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890393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456D98C-A2E9-0B57-832E-73290B184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FDEE561-96C7-5C15-B99D-141BDF08C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E349A0-D19B-2386-1746-EF4DB82B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CB7C7-9F79-4FF5-9AFF-64DAEE89FF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585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4B27916-66A0-661A-BAE8-7691856A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EC4946A-E883-2BC0-E5A7-B3CA8C20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B81B59-CC60-9FBE-BF16-C4C9C738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B2403-F444-44CC-8B60-BE852879F0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85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9094068-4D1C-5402-E37A-DDCED92D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B206B0-258C-0FFC-422D-B1F32279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97D1F68-5796-CFFA-3F0E-F42F0811A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FB338-BADD-45D1-B199-9914ED77E5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7481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75218-6633-067B-6048-D5B07F706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6AE22-9779-0703-202D-0D79659A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A815A-B879-216A-DB20-35D4FFB1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6F949-7A6B-440C-A723-D79D4F8D1C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9499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2D77B6-D06A-5676-2688-2E91044F3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A3ED-296F-2A3C-D94D-D406CEB2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52025-E68C-953F-AA7E-BE8D9FC1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08A80-080B-4C8B-8EE8-6F60EF4F44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588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DC4E4-5BE6-43DF-8023-220E3DB8CB16}" type="datetimeFigureOut">
              <a:rPr lang="es-ES" smtClean="0"/>
              <a:pPr/>
              <a:t>12/10/2023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1A6C4-6D1A-4F66-B844-2929B17AB2D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A78F12B-F2B4-DB79-1ADA-B42BFA6C7A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1D8ED9E-AA9D-F8FF-48DE-0D44E1FE6B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0FDF-EE14-5EBE-A554-FE6DAEEA0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0EEAE-5C32-C6B7-D1C8-3C9AA4DA87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342D5-1388-0BA0-D64C-9DE4D9AF0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53F8F6-1940-4B23-ABE5-FCF89516E0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98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NUL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6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4.xml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23528" y="18864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Comic Sans MS" pitchFamily="66" charset="0"/>
              </a:rPr>
              <a:t>3-20                                           </a:t>
            </a:r>
            <a:r>
              <a:rPr lang="en-GB" altLang="en-US" dirty="0" err="1">
                <a:latin typeface="Comic Sans MS" pitchFamily="66" charset="0"/>
              </a:rPr>
              <a:t>Fecha</a:t>
            </a:r>
            <a:r>
              <a:rPr lang="en-GB" altLang="en-US" dirty="0">
                <a:latin typeface="Comic Sans MS" pitchFamily="66" charset="0"/>
              </a:rPr>
              <a:t>: </a:t>
            </a:r>
            <a:r>
              <a:rPr lang="en-GB" altLang="en-US" dirty="0" err="1">
                <a:latin typeface="Comic Sans MS" pitchFamily="66" charset="0"/>
              </a:rPr>
              <a:t>miércoles</a:t>
            </a:r>
            <a:r>
              <a:rPr lang="en-GB" altLang="en-US" dirty="0">
                <a:latin typeface="Comic Sans MS" pitchFamily="66" charset="0"/>
              </a:rPr>
              <a:t>, once de </a:t>
            </a:r>
            <a:r>
              <a:rPr lang="en-GB" altLang="en-US" dirty="0" err="1">
                <a:latin typeface="Comic Sans MS" pitchFamily="66" charset="0"/>
              </a:rPr>
              <a:t>octubre</a:t>
            </a:r>
            <a:endParaRPr lang="en-GB" altLang="en-US" dirty="0">
              <a:latin typeface="Comic Sans MS" pitchFamily="66" charset="0"/>
            </a:endParaRPr>
          </a:p>
          <a:p>
            <a:r>
              <a:rPr lang="en-GB" altLang="en-US" dirty="0">
                <a:latin typeface="Comic Sans MS" pitchFamily="66" charset="0"/>
              </a:rPr>
              <a:t>			          </a:t>
            </a:r>
            <a:r>
              <a:rPr lang="en-GB" altLang="en-US" sz="2400" b="1" dirty="0">
                <a:latin typeface="Comic Sans MS" pitchFamily="66" charset="0"/>
              </a:rPr>
              <a:t>New Improvers</a:t>
            </a:r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Unidad 5 ¿</a:t>
            </a:r>
            <a:r>
              <a:rPr lang="en-GB" dirty="0" err="1">
                <a:latin typeface="Comic Sans MS" pitchFamily="66" charset="0"/>
              </a:rPr>
              <a:t>Cómo</a:t>
            </a:r>
            <a:r>
              <a:rPr lang="en-GB" dirty="0">
                <a:latin typeface="Comic Sans MS" pitchFamily="66" charset="0"/>
              </a:rPr>
              <a:t> es? 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1259632" y="1204303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n-GB" altLang="en-US" sz="2400" dirty="0">
              <a:latin typeface="Comic Sans MS" pitchFamily="66" charset="0"/>
            </a:endParaRPr>
          </a:p>
          <a:p>
            <a:pPr>
              <a:defRPr/>
            </a:pP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Al final de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esta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sesión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pPr>
              <a:defRPr/>
            </a:pP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  </a:t>
            </a:r>
          </a:p>
          <a:p>
            <a:pPr>
              <a:defRPr/>
            </a:pP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  -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conjugaremos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los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verbos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en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el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pretérito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y </a:t>
            </a:r>
          </a:p>
          <a:p>
            <a:pPr>
              <a:defRPr/>
            </a:pP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   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futuro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, 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primera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persona singular y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en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el</a:t>
            </a:r>
            <a:r>
              <a:rPr lang="en-GB" altLang="en-US" sz="24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GB" altLang="en-US" sz="2400" dirty="0" err="1">
                <a:solidFill>
                  <a:srgbClr val="002060"/>
                </a:solidFill>
                <a:latin typeface="Comic Sans MS" pitchFamily="66" charset="0"/>
              </a:rPr>
              <a:t>futuro</a:t>
            </a:r>
            <a:endParaRPr lang="en-GB" altLang="en-US" sz="2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342900" indent="-342900">
              <a:buFontTx/>
              <a:buChar char="-"/>
              <a:defRPr/>
            </a:pPr>
            <a:endParaRPr lang="en-GB" altLang="en-US" sz="2400" i="1" dirty="0">
              <a:solidFill>
                <a:srgbClr val="FF0066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en-GB" altLang="en-US" sz="24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 - 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hablaremos</a:t>
            </a:r>
            <a:r>
              <a:rPr lang="en-GB" altLang="en-US" sz="2400" i="1" dirty="0">
                <a:latin typeface="Comic Sans MS" panose="030F0702030302020204" pitchFamily="66" charset="0"/>
              </a:rPr>
              <a:t> de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nuestra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rutina</a:t>
            </a:r>
            <a:r>
              <a:rPr lang="en-GB" altLang="en-US" sz="2400" i="1" dirty="0">
                <a:latin typeface="Comic Sans MS" panose="030F0702030302020204" pitchFamily="66" charset="0"/>
              </a:rPr>
              <a:t> </a:t>
            </a:r>
            <a:r>
              <a:rPr lang="en-GB" altLang="en-US" sz="2400" i="1" dirty="0" err="1">
                <a:latin typeface="Comic Sans MS" panose="030F0702030302020204" pitchFamily="66" charset="0"/>
              </a:rPr>
              <a:t>diaria</a:t>
            </a:r>
            <a:endParaRPr lang="en-GB" altLang="en-US" sz="2400" i="1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altLang="en-US" sz="2400" dirty="0">
              <a:solidFill>
                <a:srgbClr val="FF0066"/>
              </a:solidFill>
              <a:latin typeface="Comic Sans MS" pitchFamily="66" charset="0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7" y="456046"/>
            <a:ext cx="1317507" cy="1497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D4E7836C-B280-7AF9-0A2E-9DE3684394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80288" cy="463550"/>
          </a:xfrm>
        </p:spPr>
        <p:txBody>
          <a:bodyPr>
            <a:normAutofit fontScale="90000"/>
          </a:bodyPr>
          <a:lstStyle/>
          <a:p>
            <a:r>
              <a:rPr lang="en-US" altLang="en-US" b="1">
                <a:latin typeface="Bradley Hand ITC" panose="03070402050302030203" pitchFamily="66" charset="0"/>
              </a:rPr>
              <a:t>Homework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FF475242-2C2E-A8BD-0EDC-7631A02F0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73125"/>
            <a:ext cx="8784976" cy="511175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  <a:defRPr/>
            </a:pPr>
            <a:r>
              <a:rPr lang="en-GB" altLang="en-US" sz="2000" i="1" dirty="0" err="1">
                <a:latin typeface="Comic Sans MS" panose="030F0702030302020204" pitchFamily="66" charset="0"/>
              </a:rPr>
              <a:t>Estudia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los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verbos</a:t>
            </a:r>
            <a:r>
              <a:rPr lang="en-GB" altLang="en-US" sz="2000" i="1" dirty="0">
                <a:latin typeface="Comic Sans MS" panose="030F0702030302020204" pitchFamily="66" charset="0"/>
              </a:rPr>
              <a:t> de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los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últimos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tres</a:t>
            </a:r>
            <a:r>
              <a:rPr lang="en-GB" altLang="en-US" sz="2000" i="1" dirty="0">
                <a:latin typeface="Comic Sans MS" panose="030F0702030302020204" pitchFamily="66" charset="0"/>
              </a:rPr>
              <a:t> PPPs para un mini examen.</a:t>
            </a:r>
          </a:p>
          <a:p>
            <a:pPr marL="457200" indent="-457200" algn="l">
              <a:buAutoNum type="arabicPeriod"/>
              <a:defRPr/>
            </a:pPr>
            <a:r>
              <a:rPr lang="en-GB" altLang="en-US" sz="2000" i="1" dirty="0" err="1">
                <a:latin typeface="Comic Sans MS" panose="030F0702030302020204" pitchFamily="66" charset="0"/>
              </a:rPr>
              <a:t>Copia</a:t>
            </a:r>
            <a:r>
              <a:rPr lang="en-GB" altLang="en-US" sz="2000" i="1" dirty="0">
                <a:latin typeface="Comic Sans MS" panose="030F0702030302020204" pitchFamily="66" charset="0"/>
              </a:rPr>
              <a:t> – rellena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los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espacios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en</a:t>
            </a:r>
            <a:r>
              <a:rPr lang="en-GB" altLang="en-US" sz="2000" i="1" dirty="0">
                <a:latin typeface="Comic Sans MS" panose="030F0702030302020204" pitchFamily="66" charset="0"/>
              </a:rPr>
              <a:t> 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blanco</a:t>
            </a:r>
            <a:r>
              <a:rPr lang="en-GB" altLang="en-US" sz="2000" i="1" dirty="0">
                <a:latin typeface="Comic Sans MS" panose="030F0702030302020204" pitchFamily="66" charset="0"/>
              </a:rPr>
              <a:t> (</a:t>
            </a:r>
            <a:r>
              <a:rPr lang="en-GB" altLang="en-US" sz="2000" i="1" dirty="0" err="1">
                <a:latin typeface="Comic Sans MS" panose="030F0702030302020204" pitchFamily="66" charset="0"/>
              </a:rPr>
              <a:t>página</a:t>
            </a:r>
            <a:r>
              <a:rPr lang="en-GB" altLang="en-US" sz="2000" i="1" dirty="0">
                <a:latin typeface="Comic Sans MS" panose="030F0702030302020204" pitchFamily="66" charset="0"/>
              </a:rPr>
              <a:t> previa)</a:t>
            </a:r>
          </a:p>
          <a:p>
            <a:pPr marL="457200" indent="-457200">
              <a:buFont typeface="Arial" panose="020B0604020202020204" pitchFamily="34" charset="0"/>
              <a:buAutoNum type="arabicPeriod"/>
              <a:defRPr/>
            </a:pPr>
            <a:r>
              <a:rPr lang="en-GB" sz="2000" dirty="0">
                <a:latin typeface="Comic Sans MS" panose="030F0702030302020204" pitchFamily="66" charset="0"/>
              </a:rPr>
              <a:t>Libro de </a:t>
            </a:r>
            <a:r>
              <a:rPr lang="en-GB" sz="2000" dirty="0" err="1">
                <a:latin typeface="Comic Sans MS" panose="030F0702030302020204" pitchFamily="66" charset="0"/>
              </a:rPr>
              <a:t>texto</a:t>
            </a:r>
            <a:r>
              <a:rPr lang="en-GB" sz="2000" dirty="0">
                <a:latin typeface="Comic Sans MS" panose="030F0702030302020204" pitchFamily="66" charset="0"/>
              </a:rPr>
              <a:t>, p 69, Act. 3 CD1.69 – </a:t>
            </a:r>
            <a:r>
              <a:rPr lang="en-GB" sz="2000" dirty="0" err="1">
                <a:latin typeface="Comic Sans MS" panose="030F0702030302020204" pitchFamily="66" charset="0"/>
              </a:rPr>
              <a:t>escucha</a:t>
            </a:r>
            <a:r>
              <a:rPr lang="en-GB" sz="2000" dirty="0">
                <a:latin typeface="Comic Sans MS" panose="030F0702030302020204" pitchFamily="66" charset="0"/>
              </a:rPr>
              <a:t> y rellena </a:t>
            </a:r>
            <a:r>
              <a:rPr lang="en-GB" sz="2000" dirty="0" err="1">
                <a:latin typeface="Comic Sans MS" panose="030F0702030302020204" pitchFamily="66" charset="0"/>
              </a:rPr>
              <a:t>el</a:t>
            </a:r>
            <a:r>
              <a:rPr lang="en-GB" sz="2000" dirty="0">
                <a:latin typeface="Comic Sans MS" panose="030F0702030302020204" pitchFamily="66" charset="0"/>
              </a:rPr>
              <a:t> </a:t>
            </a:r>
            <a:r>
              <a:rPr lang="en-GB" sz="2000" dirty="0" err="1">
                <a:latin typeface="Comic Sans MS" panose="030F0702030302020204" pitchFamily="66" charset="0"/>
              </a:rPr>
              <a:t>cuadro</a:t>
            </a:r>
            <a:endParaRPr lang="en-GB" sz="2000" dirty="0">
              <a:latin typeface="Comic Sans MS" panose="030F0702030302020204" pitchFamily="66" charset="0"/>
            </a:endParaRPr>
          </a:p>
          <a:p>
            <a:pPr marL="457200" indent="-457200" algn="l">
              <a:buAutoNum type="arabicPeriod"/>
              <a:defRPr/>
            </a:pPr>
            <a:endParaRPr lang="en-GB" altLang="en-US" sz="2400" i="1" dirty="0">
              <a:latin typeface="Comic Sans MS" panose="030F0702030302020204" pitchFamily="66" charset="0"/>
            </a:endParaRPr>
          </a:p>
          <a:p>
            <a:pPr marL="457200" indent="-457200">
              <a:buFontTx/>
              <a:buAutoNum type="arabicPeriod"/>
              <a:defRPr/>
            </a:pPr>
            <a:endParaRPr lang="en-GB" altLang="en-US" sz="2400" i="1" dirty="0">
              <a:solidFill>
                <a:srgbClr val="002060"/>
              </a:solidFill>
              <a:latin typeface="Comic Sans MS" pitchFamily="66" charset="0"/>
              <a:cs typeface="Rod" pitchFamily="49" charset="-79"/>
            </a:endParaRPr>
          </a:p>
          <a:p>
            <a:pPr marL="457200" indent="-457200" fontAlgn="auto">
              <a:spcAft>
                <a:spcPts val="0"/>
              </a:spcAft>
              <a:buFontTx/>
              <a:buAutoNum type="arabicPeriod" startAt="4"/>
              <a:defRPr/>
            </a:pPr>
            <a:endParaRPr lang="en-GB" sz="2400" i="1" dirty="0">
              <a:latin typeface="Comic Sans MS" panose="030F0702030302020204" pitchFamily="66" charset="0"/>
            </a:endParaRP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GB" altLang="en-US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en-GB" altLang="en-US" sz="2400" dirty="0">
                <a:solidFill>
                  <a:srgbClr val="00CC00"/>
                </a:solidFill>
                <a:latin typeface="Comic Sans MS" pitchFamily="66" charset="0"/>
                <a:cs typeface="Rod" pitchFamily="49" charset="-79"/>
              </a:rPr>
              <a:t>  </a:t>
            </a:r>
          </a:p>
          <a:p>
            <a:pPr marL="0" indent="0">
              <a:buFontTx/>
              <a:buNone/>
              <a:defRPr/>
            </a:pPr>
            <a:endParaRPr lang="en-GB" altLang="en-US" sz="2400" dirty="0">
              <a:solidFill>
                <a:srgbClr val="00CC00"/>
              </a:solidFill>
              <a:latin typeface="Comic Sans MS" pitchFamily="66" charset="0"/>
              <a:cs typeface="Rod" pitchFamily="49" charset="-79"/>
            </a:endParaRPr>
          </a:p>
          <a:p>
            <a:pPr marL="0" indent="0">
              <a:buFontTx/>
              <a:buNone/>
              <a:defRPr/>
            </a:pPr>
            <a:r>
              <a:rPr lang="en-US" altLang="en-US" dirty="0">
                <a:solidFill>
                  <a:srgbClr val="006600"/>
                </a:solidFill>
                <a:latin typeface="Comic Sans MS" pitchFamily="66" charset="0"/>
              </a:rPr>
              <a:t>                             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BACEE11-A051-5FFA-B474-E4FB123F98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541" y="444854"/>
            <a:ext cx="8016891" cy="615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198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>
            <a:extLst>
              <a:ext uri="{FF2B5EF4-FFF2-40B4-BE49-F238E27FC236}">
                <a16:creationId xmlns:a16="http://schemas.microsoft.com/office/drawing/2014/main" id="{D625B5C9-8E2B-5612-D372-60BAFC7F479A}"/>
              </a:ext>
            </a:extLst>
          </p:cNvPr>
          <p:cNvSpPr txBox="1"/>
          <p:nvPr/>
        </p:nvSpPr>
        <p:spPr>
          <a:xfrm>
            <a:off x="2771775" y="0"/>
            <a:ext cx="354330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prstClr val="black"/>
                </a:solidFill>
                <a:cs typeface="+mn-cs"/>
              </a:rPr>
              <a:t>Pronunciación </a:t>
            </a: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468522AB-609F-301F-F604-D50FA2FDED6E}"/>
              </a:ext>
            </a:extLst>
          </p:cNvPr>
          <p:cNvSpPr txBox="1"/>
          <p:nvPr/>
        </p:nvSpPr>
        <p:spPr>
          <a:xfrm>
            <a:off x="323850" y="1052513"/>
            <a:ext cx="8288338" cy="7699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400" dirty="0" err="1">
                <a:solidFill>
                  <a:srgbClr val="4BACC6">
                    <a:lumMod val="75000"/>
                  </a:srgbClr>
                </a:solidFill>
                <a:cs typeface="+mn-cs"/>
              </a:rPr>
              <a:t>Az</a:t>
            </a:r>
            <a:r>
              <a:rPr lang="es-ES" sz="4400" dirty="0">
                <a:solidFill>
                  <a:srgbClr val="4BACC6">
                    <a:lumMod val="75000"/>
                  </a:srgbClr>
                </a:solidFill>
                <a:cs typeface="+mn-cs"/>
              </a:rPr>
              <a:t>	</a:t>
            </a:r>
            <a:r>
              <a:rPr lang="es-ES" sz="4400" dirty="0">
                <a:solidFill>
                  <a:prstClr val="black"/>
                </a:solidFill>
                <a:cs typeface="+mn-cs"/>
              </a:rPr>
              <a:t>	</a:t>
            </a:r>
            <a:r>
              <a:rPr lang="es-ES" sz="44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	</a:t>
            </a:r>
            <a:r>
              <a:rPr lang="es-ES" sz="4400" dirty="0">
                <a:solidFill>
                  <a:prstClr val="black"/>
                </a:solidFill>
                <a:cs typeface="+mn-cs"/>
              </a:rPr>
              <a:t>	</a:t>
            </a:r>
            <a:r>
              <a:rPr lang="es-ES" sz="4400" dirty="0" err="1">
                <a:solidFill>
                  <a:srgbClr val="00B050"/>
                </a:solidFill>
                <a:cs typeface="+mn-cs"/>
              </a:rPr>
              <a:t>Iz</a:t>
            </a:r>
            <a:r>
              <a:rPr lang="es-ES" sz="4400" dirty="0">
                <a:solidFill>
                  <a:prstClr val="black"/>
                </a:solidFill>
                <a:cs typeface="+mn-cs"/>
              </a:rPr>
              <a:t>		</a:t>
            </a:r>
            <a:r>
              <a:rPr lang="es-ES" sz="4400" dirty="0">
                <a:solidFill>
                  <a:srgbClr val="F79646">
                    <a:lumMod val="50000"/>
                  </a:srgbClr>
                </a:solidFill>
                <a:cs typeface="+mn-cs"/>
              </a:rPr>
              <a:t>Oz</a:t>
            </a:r>
            <a:r>
              <a:rPr lang="es-ES" sz="4400" dirty="0">
                <a:solidFill>
                  <a:prstClr val="black"/>
                </a:solidFill>
                <a:cs typeface="+mn-cs"/>
              </a:rPr>
              <a:t> 		</a:t>
            </a:r>
            <a:r>
              <a:rPr lang="es-ES" sz="4400" dirty="0" err="1">
                <a:solidFill>
                  <a:srgbClr val="FF33CC"/>
                </a:solidFill>
                <a:cs typeface="+mn-cs"/>
              </a:rPr>
              <a:t>Uz</a:t>
            </a:r>
            <a:endParaRPr lang="es-ES" sz="4400" dirty="0">
              <a:solidFill>
                <a:srgbClr val="FF33CC"/>
              </a:solidFill>
              <a:cs typeface="+mn-cs"/>
            </a:endParaRP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54B67276-EECC-6BD8-9350-9E4341076D8C}"/>
              </a:ext>
            </a:extLst>
          </p:cNvPr>
          <p:cNvSpPr/>
          <p:nvPr/>
        </p:nvSpPr>
        <p:spPr>
          <a:xfrm>
            <a:off x="611560" y="2348880"/>
            <a:ext cx="7992888" cy="3416320"/>
          </a:xfrm>
          <a:prstGeom prst="rect">
            <a:avLst/>
          </a:prstGeom>
        </p:spPr>
        <p:txBody>
          <a:bodyPr numCol="3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Ten</a:t>
            </a:r>
            <a:r>
              <a:rPr lang="es-ES" sz="3600" dirty="0">
                <a:solidFill>
                  <a:srgbClr val="4F81BD">
                    <a:lumMod val="75000"/>
                  </a:srgbClr>
                </a:solidFill>
                <a:cs typeface="+mn-cs"/>
              </a:rPr>
              <a:t>az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Di</a:t>
            </a:r>
            <a:r>
              <a:rPr lang="es-ES" sz="36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Tap</a:t>
            </a:r>
            <a:r>
              <a:rPr lang="es-ES" sz="3600" dirty="0">
                <a:solidFill>
                  <a:srgbClr val="00B050"/>
                </a:solidFill>
                <a:cs typeface="+mn-cs"/>
              </a:rPr>
              <a:t>iz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Arr</a:t>
            </a:r>
            <a:r>
              <a:rPr lang="es-ES" sz="3600" dirty="0">
                <a:solidFill>
                  <a:srgbClr val="F79646">
                    <a:lumMod val="50000"/>
                  </a:srgbClr>
                </a:solidFill>
                <a:cs typeface="+mn-cs"/>
              </a:rPr>
              <a:t>oz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Cr</a:t>
            </a:r>
            <a:r>
              <a:rPr lang="es-ES" sz="3600" dirty="0">
                <a:solidFill>
                  <a:srgbClr val="FF33CC"/>
                </a:solidFill>
                <a:cs typeface="+mn-cs"/>
              </a:rPr>
              <a:t>uz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Altav</a:t>
            </a:r>
            <a:r>
              <a:rPr lang="es-ES" sz="3600" dirty="0">
                <a:solidFill>
                  <a:srgbClr val="F79646">
                    <a:lumMod val="50000"/>
                  </a:srgbClr>
                </a:solidFill>
                <a:cs typeface="+mn-cs"/>
              </a:rPr>
              <a:t>oz</a:t>
            </a:r>
            <a:br>
              <a:rPr lang="es-ES" sz="3600" dirty="0">
                <a:solidFill>
                  <a:prstClr val="black"/>
                </a:solidFill>
                <a:cs typeface="+mn-cs"/>
              </a:rPr>
            </a:br>
            <a:r>
              <a:rPr lang="es-ES" sz="3600" dirty="0">
                <a:solidFill>
                  <a:prstClr val="black"/>
                </a:solidFill>
                <a:cs typeface="+mn-cs"/>
              </a:rPr>
              <a:t>Jer</a:t>
            </a:r>
            <a:r>
              <a:rPr lang="es-ES" sz="36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Vej</a:t>
            </a:r>
            <a:r>
              <a:rPr lang="es-ES" sz="36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Ma</a:t>
            </a:r>
            <a:r>
              <a:rPr lang="es-ES" sz="3600" dirty="0">
                <a:solidFill>
                  <a:srgbClr val="00B050"/>
                </a:solidFill>
                <a:cs typeface="+mn-cs"/>
              </a:rPr>
              <a:t>íz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Fel</a:t>
            </a:r>
            <a:r>
              <a:rPr lang="es-ES" sz="3600" dirty="0">
                <a:solidFill>
                  <a:srgbClr val="00B050"/>
                </a:solidFill>
                <a:cs typeface="+mn-cs"/>
              </a:rPr>
              <a:t>iz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P</a:t>
            </a:r>
            <a:r>
              <a:rPr lang="es-ES" sz="3600" dirty="0">
                <a:solidFill>
                  <a:srgbClr val="4F81BD">
                    <a:lumMod val="75000"/>
                  </a:srgbClr>
                </a:solidFill>
                <a:cs typeface="+mn-cs"/>
              </a:rPr>
              <a:t>az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Vel</a:t>
            </a:r>
            <a:r>
              <a:rPr lang="es-ES" sz="3600" dirty="0">
                <a:solidFill>
                  <a:srgbClr val="F79646">
                    <a:lumMod val="50000"/>
                  </a:srgbClr>
                </a:solidFill>
                <a:cs typeface="+mn-cs"/>
              </a:rPr>
              <a:t>oz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V</a:t>
            </a:r>
            <a:r>
              <a:rPr lang="es-ES" sz="36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Láp</a:t>
            </a:r>
            <a:r>
              <a:rPr lang="es-ES" sz="3600" dirty="0">
                <a:solidFill>
                  <a:srgbClr val="00B050"/>
                </a:solidFill>
                <a:cs typeface="+mn-cs"/>
              </a:rPr>
              <a:t>iz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Cap</a:t>
            </a:r>
            <a:r>
              <a:rPr lang="es-ES" sz="3600" dirty="0">
                <a:solidFill>
                  <a:srgbClr val="4F81BD">
                    <a:lumMod val="75000"/>
                  </a:srgbClr>
                </a:solidFill>
                <a:cs typeface="+mn-cs"/>
              </a:rPr>
              <a:t>az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P</a:t>
            </a:r>
            <a:r>
              <a:rPr lang="es-ES" sz="3600" dirty="0">
                <a:solidFill>
                  <a:srgbClr val="F79646">
                    <a:lumMod val="75000"/>
                  </a:srgbClr>
                </a:solidFill>
                <a:cs typeface="+mn-cs"/>
              </a:rPr>
              <a:t>ez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Fug</a:t>
            </a:r>
            <a:r>
              <a:rPr lang="es-ES" sz="3600" dirty="0">
                <a:solidFill>
                  <a:srgbClr val="4F81BD">
                    <a:lumMod val="75000"/>
                  </a:srgbClr>
                </a:solidFill>
                <a:cs typeface="+mn-cs"/>
              </a:rPr>
              <a:t>az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600" dirty="0">
                <a:solidFill>
                  <a:prstClr val="black"/>
                </a:solidFill>
                <a:cs typeface="+mn-cs"/>
              </a:rPr>
              <a:t>L</a:t>
            </a:r>
            <a:r>
              <a:rPr lang="es-ES" sz="3600" dirty="0">
                <a:solidFill>
                  <a:srgbClr val="FF33CC"/>
                </a:solidFill>
                <a:cs typeface="+mn-cs"/>
              </a:rPr>
              <a:t>uz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49C02E1-2AB7-5BDE-8571-BABA869188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1512887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>
            <a:extLst>
              <a:ext uri="{FF2B5EF4-FFF2-40B4-BE49-F238E27FC236}">
                <a16:creationId xmlns:a16="http://schemas.microsoft.com/office/drawing/2014/main" id="{D464CECD-EFC3-729B-E74C-AB567025A25C}"/>
              </a:ext>
            </a:extLst>
          </p:cNvPr>
          <p:cNvSpPr txBox="1"/>
          <p:nvPr/>
        </p:nvSpPr>
        <p:spPr>
          <a:xfrm>
            <a:off x="755650" y="0"/>
            <a:ext cx="7127875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dirty="0">
                <a:solidFill>
                  <a:prstClr val="black"/>
                </a:solidFill>
                <a:cs typeface="+mn-cs"/>
              </a:rPr>
              <a:t>Traduce las frases al español</a:t>
            </a:r>
          </a:p>
        </p:txBody>
      </p:sp>
      <p:sp>
        <p:nvSpPr>
          <p:cNvPr id="3" name="2 Rectángulo">
            <a:extLst>
              <a:ext uri="{FF2B5EF4-FFF2-40B4-BE49-F238E27FC236}">
                <a16:creationId xmlns:a16="http://schemas.microsoft.com/office/drawing/2014/main" id="{E26D4619-973D-31CB-4183-1E087BE90CC0}"/>
              </a:ext>
            </a:extLst>
          </p:cNvPr>
          <p:cNvSpPr/>
          <p:nvPr/>
        </p:nvSpPr>
        <p:spPr>
          <a:xfrm>
            <a:off x="179388" y="981075"/>
            <a:ext cx="3455987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00B050"/>
                </a:solidFill>
                <a:cs typeface="+mn-cs"/>
              </a:rPr>
              <a:t>Qué quieres para cenar?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B050"/>
                </a:solidFill>
                <a:cs typeface="+mn-cs"/>
              </a:rPr>
              <a:t>What do you want for dinner?</a:t>
            </a:r>
          </a:p>
        </p:txBody>
      </p:sp>
      <p:sp>
        <p:nvSpPr>
          <p:cNvPr id="4" name="3 Rectángulo">
            <a:extLst>
              <a:ext uri="{FF2B5EF4-FFF2-40B4-BE49-F238E27FC236}">
                <a16:creationId xmlns:a16="http://schemas.microsoft.com/office/drawing/2014/main" id="{38C58FB2-0A59-9841-D4E8-D8BA19ED2D53}"/>
              </a:ext>
            </a:extLst>
          </p:cNvPr>
          <p:cNvSpPr/>
          <p:nvPr/>
        </p:nvSpPr>
        <p:spPr>
          <a:xfrm>
            <a:off x="3419475" y="1125538"/>
            <a:ext cx="552608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002060"/>
                </a:solidFill>
                <a:cs typeface="+mn-cs"/>
              </a:rPr>
              <a:t>El hotel es muy grande y está cerca de la playa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  <a:cs typeface="+mn-cs"/>
              </a:rPr>
              <a:t>The hotel is very big and it is  near to the beach</a:t>
            </a:r>
          </a:p>
        </p:txBody>
      </p:sp>
      <p:sp>
        <p:nvSpPr>
          <p:cNvPr id="5" name="4 Rectángulo">
            <a:extLst>
              <a:ext uri="{FF2B5EF4-FFF2-40B4-BE49-F238E27FC236}">
                <a16:creationId xmlns:a16="http://schemas.microsoft.com/office/drawing/2014/main" id="{0535D7D4-FD9F-22AA-57DD-67535EB1D23B}"/>
              </a:ext>
            </a:extLst>
          </p:cNvPr>
          <p:cNvSpPr/>
          <p:nvPr/>
        </p:nvSpPr>
        <p:spPr>
          <a:xfrm>
            <a:off x="0" y="2205038"/>
            <a:ext cx="48593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4BACC6">
                    <a:lumMod val="75000"/>
                  </a:srgbClr>
                </a:solidFill>
                <a:cs typeface="+mn-cs"/>
              </a:rPr>
              <a:t>En mi ciudad hay un museo y un teatro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4BACC6">
                    <a:lumMod val="75000"/>
                  </a:srgbClr>
                </a:solidFill>
                <a:cs typeface="+mn-cs"/>
              </a:rPr>
              <a:t>In my city there is a museum and a theatre</a:t>
            </a:r>
          </a:p>
        </p:txBody>
      </p:sp>
      <p:sp>
        <p:nvSpPr>
          <p:cNvPr id="6" name="5 Rectángulo">
            <a:extLst>
              <a:ext uri="{FF2B5EF4-FFF2-40B4-BE49-F238E27FC236}">
                <a16:creationId xmlns:a16="http://schemas.microsoft.com/office/drawing/2014/main" id="{6CC11F9E-3119-D647-C7A8-E4678AB95697}"/>
              </a:ext>
            </a:extLst>
          </p:cNvPr>
          <p:cNvSpPr/>
          <p:nvPr/>
        </p:nvSpPr>
        <p:spPr>
          <a:xfrm>
            <a:off x="4859338" y="2997200"/>
            <a:ext cx="330835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F33CC"/>
                </a:solidFill>
                <a:cs typeface="+mn-cs"/>
              </a:rPr>
              <a:t>La capital de Francia es París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33CC"/>
                </a:solidFill>
                <a:cs typeface="+mn-cs"/>
              </a:rPr>
              <a:t>The capital of France is Paris</a:t>
            </a:r>
          </a:p>
        </p:txBody>
      </p:sp>
      <p:sp>
        <p:nvSpPr>
          <p:cNvPr id="7" name="6 Rectángulo">
            <a:extLst>
              <a:ext uri="{FF2B5EF4-FFF2-40B4-BE49-F238E27FC236}">
                <a16:creationId xmlns:a16="http://schemas.microsoft.com/office/drawing/2014/main" id="{DA674CE3-A57C-315E-E83D-AD63085EE93B}"/>
              </a:ext>
            </a:extLst>
          </p:cNvPr>
          <p:cNvSpPr/>
          <p:nvPr/>
        </p:nvSpPr>
        <p:spPr>
          <a:xfrm>
            <a:off x="684213" y="3141663"/>
            <a:ext cx="2803525" cy="646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79646">
                    <a:lumMod val="75000"/>
                  </a:srgbClr>
                </a:solidFill>
                <a:cs typeface="+mn-cs"/>
              </a:rPr>
              <a:t>Mis primos no están aquí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  <a:cs typeface="+mn-cs"/>
              </a:rPr>
              <a:t>My cousins are not here</a:t>
            </a:r>
          </a:p>
        </p:txBody>
      </p:sp>
      <p:sp>
        <p:nvSpPr>
          <p:cNvPr id="8" name="7 CuadroTexto">
            <a:extLst>
              <a:ext uri="{FF2B5EF4-FFF2-40B4-BE49-F238E27FC236}">
                <a16:creationId xmlns:a16="http://schemas.microsoft.com/office/drawing/2014/main" id="{16862208-097F-95C9-8E43-9EEC66FE90F3}"/>
              </a:ext>
            </a:extLst>
          </p:cNvPr>
          <p:cNvSpPr txBox="1"/>
          <p:nvPr/>
        </p:nvSpPr>
        <p:spPr>
          <a:xfrm>
            <a:off x="1096963" y="3897313"/>
            <a:ext cx="5746750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79646">
                    <a:lumMod val="50000"/>
                  </a:srgbClr>
                </a:solidFill>
                <a:cs typeface="+mn-cs"/>
              </a:rPr>
              <a:t>Yo vivo enfrente del parque y al lado de la comisaría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79646">
                    <a:lumMod val="50000"/>
                  </a:srgbClr>
                </a:solidFill>
                <a:cs typeface="+mn-cs"/>
              </a:rPr>
              <a:t>I live across the park and next to the police station</a:t>
            </a:r>
          </a:p>
        </p:txBody>
      </p:sp>
      <p:sp>
        <p:nvSpPr>
          <p:cNvPr id="9" name="8 CuadroTexto">
            <a:extLst>
              <a:ext uri="{FF2B5EF4-FFF2-40B4-BE49-F238E27FC236}">
                <a16:creationId xmlns:a16="http://schemas.microsoft.com/office/drawing/2014/main" id="{09A98DA2-80B6-68FC-D6C0-EF2F445277C1}"/>
              </a:ext>
            </a:extLst>
          </p:cNvPr>
          <p:cNvSpPr txBox="1"/>
          <p:nvPr/>
        </p:nvSpPr>
        <p:spPr>
          <a:xfrm flipH="1">
            <a:off x="250825" y="4652963"/>
            <a:ext cx="33845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9BBB59">
                    <a:lumMod val="50000"/>
                  </a:srgbClr>
                </a:solidFill>
                <a:cs typeface="+mn-cs"/>
              </a:rPr>
              <a:t>Hoy es 23 de marzo de 2,020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9BBB59">
                    <a:lumMod val="50000"/>
                  </a:srgbClr>
                </a:solidFill>
                <a:cs typeface="+mn-cs"/>
              </a:rPr>
              <a:t>Today is March 23, 2020</a:t>
            </a:r>
          </a:p>
        </p:txBody>
      </p:sp>
      <p:sp>
        <p:nvSpPr>
          <p:cNvPr id="11" name="10 CuadroTexto">
            <a:extLst>
              <a:ext uri="{FF2B5EF4-FFF2-40B4-BE49-F238E27FC236}">
                <a16:creationId xmlns:a16="http://schemas.microsoft.com/office/drawing/2014/main" id="{4F7A0079-E38A-9543-BD70-F926ABDDDBBF}"/>
              </a:ext>
            </a:extLst>
          </p:cNvPr>
          <p:cNvSpPr txBox="1"/>
          <p:nvPr/>
        </p:nvSpPr>
        <p:spPr>
          <a:xfrm>
            <a:off x="6948488" y="4076700"/>
            <a:ext cx="19415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00B0F0"/>
                </a:solidFill>
                <a:cs typeface="+mn-cs"/>
              </a:rPr>
              <a:t>¿Qué hora es?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B0F0"/>
                </a:solidFill>
                <a:cs typeface="+mn-cs"/>
              </a:rPr>
              <a:t>What time is it?</a:t>
            </a:r>
          </a:p>
        </p:txBody>
      </p:sp>
      <p:sp>
        <p:nvSpPr>
          <p:cNvPr id="12" name="11 CuadroTexto">
            <a:extLst>
              <a:ext uri="{FF2B5EF4-FFF2-40B4-BE49-F238E27FC236}">
                <a16:creationId xmlns:a16="http://schemas.microsoft.com/office/drawing/2014/main" id="{8336B2D5-F4E4-C2FE-8F61-8884AAB2CE66}"/>
              </a:ext>
            </a:extLst>
          </p:cNvPr>
          <p:cNvSpPr txBox="1"/>
          <p:nvPr/>
        </p:nvSpPr>
        <p:spPr>
          <a:xfrm>
            <a:off x="5076825" y="2060575"/>
            <a:ext cx="297338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F0000"/>
                </a:solidFill>
                <a:cs typeface="+mn-cs"/>
              </a:rPr>
              <a:t>Son las tres menos cuarto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It's quarter to three</a:t>
            </a:r>
          </a:p>
        </p:txBody>
      </p:sp>
      <p:sp>
        <p:nvSpPr>
          <p:cNvPr id="13" name="12 CuadroTexto">
            <a:extLst>
              <a:ext uri="{FF2B5EF4-FFF2-40B4-BE49-F238E27FC236}">
                <a16:creationId xmlns:a16="http://schemas.microsoft.com/office/drawing/2014/main" id="{C2CB6848-E04B-9F49-9F39-CE67CF4892F5}"/>
              </a:ext>
            </a:extLst>
          </p:cNvPr>
          <p:cNvSpPr txBox="1"/>
          <p:nvPr/>
        </p:nvSpPr>
        <p:spPr>
          <a:xfrm>
            <a:off x="4427538" y="4868863"/>
            <a:ext cx="4646612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F33CC"/>
                </a:solidFill>
                <a:cs typeface="+mn-cs"/>
              </a:rPr>
              <a:t>Queremos estar cuatro noches solamente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F33CC"/>
                </a:solidFill>
                <a:cs typeface="+mn-cs"/>
              </a:rPr>
              <a:t>We want to stay four nights only</a:t>
            </a:r>
          </a:p>
        </p:txBody>
      </p:sp>
      <p:sp>
        <p:nvSpPr>
          <p:cNvPr id="14" name="13 CuadroTexto">
            <a:extLst>
              <a:ext uri="{FF2B5EF4-FFF2-40B4-BE49-F238E27FC236}">
                <a16:creationId xmlns:a16="http://schemas.microsoft.com/office/drawing/2014/main" id="{BDD05192-7BBC-7E3B-8A28-2B62C26A98BB}"/>
              </a:ext>
            </a:extLst>
          </p:cNvPr>
          <p:cNvSpPr txBox="1"/>
          <p:nvPr/>
        </p:nvSpPr>
        <p:spPr>
          <a:xfrm>
            <a:off x="1116013" y="5661025"/>
            <a:ext cx="31940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7030A0"/>
                </a:solidFill>
                <a:cs typeface="+mn-cs"/>
              </a:rPr>
              <a:t>¿Quién está de vacaciones?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  <a:cs typeface="+mn-cs"/>
              </a:rPr>
              <a:t>Who is on holidays?</a:t>
            </a:r>
          </a:p>
        </p:txBody>
      </p:sp>
      <p:sp>
        <p:nvSpPr>
          <p:cNvPr id="15" name="14 CuadroTexto">
            <a:extLst>
              <a:ext uri="{FF2B5EF4-FFF2-40B4-BE49-F238E27FC236}">
                <a16:creationId xmlns:a16="http://schemas.microsoft.com/office/drawing/2014/main" id="{00ABD89A-33CC-9C23-3AB8-9D7B36536B15}"/>
              </a:ext>
            </a:extLst>
          </p:cNvPr>
          <p:cNvSpPr txBox="1"/>
          <p:nvPr/>
        </p:nvSpPr>
        <p:spPr>
          <a:xfrm>
            <a:off x="5940425" y="5732463"/>
            <a:ext cx="2770188" cy="6477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solidFill>
                  <a:srgbClr val="F79646">
                    <a:lumMod val="75000"/>
                  </a:srgbClr>
                </a:solidFill>
                <a:cs typeface="+mn-cs"/>
              </a:rPr>
              <a:t>¿Cómo es su habitación?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F79646">
                    <a:lumMod val="75000"/>
                  </a:srgbClr>
                </a:solidFill>
                <a:cs typeface="+mn-cs"/>
              </a:rPr>
              <a:t>How is your room?</a:t>
            </a:r>
            <a:endParaRPr lang="es-ES" dirty="0">
              <a:solidFill>
                <a:srgbClr val="F79646">
                  <a:lumMod val="75000"/>
                </a:srgbClr>
              </a:solidFill>
              <a:cs typeface="+mn-cs"/>
            </a:endParaRPr>
          </a:p>
        </p:txBody>
      </p:sp>
      <p:pic>
        <p:nvPicPr>
          <p:cNvPr id="17" name="Picture 2" descr="Resultado de imagen de hablar&quot;">
            <a:extLst>
              <a:ext uri="{FF2B5EF4-FFF2-40B4-BE49-F238E27FC236}">
                <a16:creationId xmlns:a16="http://schemas.microsoft.com/office/drawing/2014/main" id="{3283D849-E243-DB4A-042E-759F0514EA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7650" y="0"/>
            <a:ext cx="90805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E508-BDA4-415D-DEDC-62E0FD1265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0"/>
            <a:ext cx="7772400" cy="1470025"/>
          </a:xfrm>
        </p:spPr>
        <p:txBody>
          <a:bodyPr/>
          <a:lstStyle/>
          <a:p>
            <a:r>
              <a:rPr lang="en-GB" altLang="en-US" sz="3200" dirty="0" err="1">
                <a:latin typeface="Comic Sans MS" panose="030F0702030302020204" pitchFamily="66" charset="0"/>
              </a:rPr>
              <a:t>Dictado</a:t>
            </a:r>
            <a:br>
              <a:rPr lang="en-GB" altLang="en-US" sz="3200" dirty="0">
                <a:latin typeface="Comic Sans MS" panose="030F0702030302020204" pitchFamily="66" charset="0"/>
              </a:rPr>
            </a:br>
            <a:r>
              <a:rPr lang="en-GB" altLang="en-US" sz="3200" dirty="0">
                <a:latin typeface="Comic Sans MS" panose="030F0702030302020204" pitchFamily="66" charset="0"/>
              </a:rPr>
              <a:t> </a:t>
            </a:r>
            <a:r>
              <a:rPr lang="en-US" altLang="en-US" sz="3200" dirty="0">
                <a:latin typeface="Comic Sans MS" panose="030F0702030302020204" pitchFamily="66" charset="0"/>
              </a:rPr>
              <a:t>4 </a:t>
            </a:r>
            <a:r>
              <a:rPr lang="en-GB" altLang="en-US" sz="3200" dirty="0" err="1">
                <a:latin typeface="Comic Sans MS" panose="030F0702030302020204" pitchFamily="66" charset="0"/>
              </a:rPr>
              <a:t>oraciones</a:t>
            </a:r>
            <a:r>
              <a:rPr lang="en-GB" altLang="en-US" sz="3200" dirty="0">
                <a:latin typeface="Comic Sans MS" panose="030F0702030302020204" pitchFamily="66" charset="0"/>
              </a:rPr>
              <a:t> y 2 </a:t>
            </a:r>
            <a:r>
              <a:rPr lang="en-GB" altLang="en-US" sz="3200" dirty="0" err="1">
                <a:latin typeface="Comic Sans MS" panose="030F0702030302020204" pitchFamily="66" charset="0"/>
              </a:rPr>
              <a:t>números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AFA3C7-BA58-0382-E488-A6B73F303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768" y="1124744"/>
            <a:ext cx="8496300" cy="68941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¿Qu</a:t>
            </a: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é haces todos los días</a:t>
            </a: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2. ¿A </a:t>
            </a:r>
            <a:r>
              <a:rPr kumimoji="0" lang="en-GB" alt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qu</a:t>
            </a: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é hora comes?</a:t>
            </a:r>
            <a:endParaRPr kumimoji="0" lang="en-GB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3. Tengo tres horas libres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n-US" sz="4000" dirty="0">
                <a:solidFill>
                  <a:srgbClr val="800000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mediodía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4. Generalmente revistas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ES" altLang="en-US" sz="4000" dirty="0">
                <a:solidFill>
                  <a:srgbClr val="002060"/>
                </a:solidFill>
                <a:latin typeface="Comic Sans MS" pitchFamily="66" charset="0"/>
                <a:cs typeface="Arial" charset="0"/>
              </a:rPr>
              <a:t>    </a:t>
            </a:r>
            <a:r>
              <a:rPr kumimoji="0" lang="es-ES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deportivas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        </a:t>
            </a:r>
            <a:r>
              <a:rPr kumimoji="0" lang="es-E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500,015        967,000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ES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D708E09-CE32-4E94-3120-DC9F13418DFE}"/>
              </a:ext>
            </a:extLst>
          </p:cNvPr>
          <p:cNvGraphicFramePr>
            <a:graphicFrameLocks noGrp="1"/>
          </p:cNvGraphicFramePr>
          <p:nvPr/>
        </p:nvGraphicFramePr>
        <p:xfrm>
          <a:off x="211119" y="581813"/>
          <a:ext cx="8496944" cy="57972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>
                  <a:extLst>
                    <a:ext uri="{9D8B030D-6E8A-4147-A177-3AD203B41FA5}">
                      <a16:colId xmlns:a16="http://schemas.microsoft.com/office/drawing/2014/main" val="234987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29993168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56255378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97196924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3373894184"/>
                    </a:ext>
                  </a:extLst>
                </a:gridCol>
              </a:tblGrid>
              <a:tr h="533667"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Charo</a:t>
                      </a:r>
                      <a:endParaRPr lang="en-GB" sz="24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Luisa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Ana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Tomás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518488"/>
                  </a:ext>
                </a:extLst>
              </a:tr>
              <a:tr h="636536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Where does she/he work?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238633"/>
                  </a:ext>
                </a:extLst>
              </a:tr>
              <a:tr h="57951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What does she/he study?</a:t>
                      </a:r>
                    </a:p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54232"/>
                  </a:ext>
                </a:extLst>
              </a:tr>
              <a:tr h="10969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Where does she/he have lunch?</a:t>
                      </a:r>
                      <a:r>
                        <a:rPr kumimoji="0" lang="en-GB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 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03884"/>
                  </a:ext>
                </a:extLst>
              </a:tr>
              <a:tr h="10267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How many brothers &amp; sisters has she/he got?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923603"/>
                  </a:ext>
                </a:extLst>
              </a:tr>
              <a:tr h="796412">
                <a:tc>
                  <a:txBody>
                    <a:bodyPr/>
                    <a:lstStyle/>
                    <a:p>
                      <a:r>
                        <a:rPr lang="en-GB" sz="2000" dirty="0">
                          <a:latin typeface="Comic Sans MS" panose="030F0702030302020204" pitchFamily="66" charset="0"/>
                        </a:rPr>
                        <a:t>What does she/he listen?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32583"/>
                  </a:ext>
                </a:extLst>
              </a:tr>
              <a:tr h="761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latin typeface="Comic Sans MS" panose="030F0702030302020204" pitchFamily="66" charset="0"/>
                        </a:rPr>
                        <a:t>What does she/he buy or read?</a:t>
                      </a:r>
                    </a:p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57480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295BD0A-CC5E-3764-F3E0-48736B976731}"/>
              </a:ext>
            </a:extLst>
          </p:cNvPr>
          <p:cNvSpPr txBox="1"/>
          <p:nvPr/>
        </p:nvSpPr>
        <p:spPr>
          <a:xfrm>
            <a:off x="323528" y="1286645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Dónde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trabaja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3AF422-F3CD-4E0A-33C5-492FFF2CAE9D}"/>
              </a:ext>
            </a:extLst>
          </p:cNvPr>
          <p:cNvSpPr txBox="1"/>
          <p:nvPr/>
        </p:nvSpPr>
        <p:spPr>
          <a:xfrm>
            <a:off x="435937" y="1903869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¿</a:t>
            </a:r>
            <a:r>
              <a:rPr lang="en-GB" sz="2000" b="1" dirty="0" err="1">
                <a:latin typeface="Comic Sans MS" panose="030F0702030302020204" pitchFamily="66" charset="0"/>
              </a:rPr>
              <a:t>Qué</a:t>
            </a:r>
            <a:r>
              <a:rPr lang="en-GB" sz="2000" b="1" dirty="0"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latin typeface="Comic Sans MS" panose="030F0702030302020204" pitchFamily="66" charset="0"/>
              </a:rPr>
              <a:t>estudia</a:t>
            </a:r>
            <a:r>
              <a:rPr lang="en-GB" sz="2000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113F62-154C-134C-4B5F-D498FBDDB076}"/>
              </a:ext>
            </a:extLst>
          </p:cNvPr>
          <p:cNvSpPr txBox="1"/>
          <p:nvPr/>
        </p:nvSpPr>
        <p:spPr>
          <a:xfrm>
            <a:off x="547637" y="3034684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¿</a:t>
            </a:r>
            <a:r>
              <a:rPr lang="en-GB" sz="2000" b="1" dirty="0" err="1">
                <a:latin typeface="Comic Sans MS" panose="030F0702030302020204" pitchFamily="66" charset="0"/>
              </a:rPr>
              <a:t>Dónde</a:t>
            </a:r>
            <a:r>
              <a:rPr lang="en-GB" sz="2000" b="1" dirty="0">
                <a:latin typeface="Comic Sans MS" panose="030F0702030302020204" pitchFamily="66" charset="0"/>
              </a:rPr>
              <a:t> come?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8EE44B-767C-BA7C-F3E7-793EB2132B29}"/>
              </a:ext>
            </a:extLst>
          </p:cNvPr>
          <p:cNvSpPr txBox="1"/>
          <p:nvPr/>
        </p:nvSpPr>
        <p:spPr>
          <a:xfrm>
            <a:off x="465265" y="4127491"/>
            <a:ext cx="33928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¿</a:t>
            </a:r>
            <a:r>
              <a:rPr lang="en-GB" sz="2000" b="1" dirty="0" err="1">
                <a:latin typeface="Comic Sans MS" panose="030F0702030302020204" pitchFamily="66" charset="0"/>
              </a:rPr>
              <a:t>Cuántos</a:t>
            </a:r>
            <a:r>
              <a:rPr lang="en-GB" sz="2000" b="1" dirty="0"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latin typeface="Comic Sans MS" panose="030F0702030302020204" pitchFamily="66" charset="0"/>
              </a:rPr>
              <a:t>hermanos</a:t>
            </a:r>
            <a:r>
              <a:rPr lang="en-GB" sz="2000" b="1" dirty="0"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latin typeface="Comic Sans MS" panose="030F0702030302020204" pitchFamily="66" charset="0"/>
              </a:rPr>
              <a:t>tiene</a:t>
            </a:r>
            <a:r>
              <a:rPr lang="en-GB" sz="2000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4A607-4CA6-A297-EDB7-4AD3AE9045EE}"/>
              </a:ext>
            </a:extLst>
          </p:cNvPr>
          <p:cNvSpPr txBox="1"/>
          <p:nvPr/>
        </p:nvSpPr>
        <p:spPr>
          <a:xfrm>
            <a:off x="750236" y="588744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¿</a:t>
            </a:r>
            <a:r>
              <a:rPr lang="en-GB" sz="2000" b="1" dirty="0" err="1">
                <a:latin typeface="Comic Sans MS" panose="030F0702030302020204" pitchFamily="66" charset="0"/>
              </a:rPr>
              <a:t>Qué</a:t>
            </a:r>
            <a:r>
              <a:rPr lang="en-GB" sz="2000" b="1" dirty="0"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latin typeface="Comic Sans MS" panose="030F0702030302020204" pitchFamily="66" charset="0"/>
              </a:rPr>
              <a:t>compra</a:t>
            </a:r>
            <a:r>
              <a:rPr lang="en-GB" sz="2000" b="1" dirty="0">
                <a:latin typeface="Comic Sans MS" panose="030F0702030302020204" pitchFamily="66" charset="0"/>
              </a:rPr>
              <a:t> o lee?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F36B83-60FD-AEFE-84FA-1CAA129D329B}"/>
              </a:ext>
            </a:extLst>
          </p:cNvPr>
          <p:cNvSpPr txBox="1"/>
          <p:nvPr/>
        </p:nvSpPr>
        <p:spPr>
          <a:xfrm>
            <a:off x="547637" y="4832323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GB" sz="2000" b="1" dirty="0">
                <a:latin typeface="Comic Sans MS" panose="030F0702030302020204" pitchFamily="66" charset="0"/>
              </a:rPr>
              <a:t>¿</a:t>
            </a:r>
            <a:r>
              <a:rPr lang="en-GB" sz="2000" b="1" dirty="0" err="1">
                <a:latin typeface="Comic Sans MS" panose="030F0702030302020204" pitchFamily="66" charset="0"/>
              </a:rPr>
              <a:t>Qué</a:t>
            </a:r>
            <a:r>
              <a:rPr lang="en-GB" sz="2000" b="1" dirty="0">
                <a:latin typeface="Comic Sans MS" panose="030F0702030302020204" pitchFamily="66" charset="0"/>
              </a:rPr>
              <a:t> </a:t>
            </a:r>
            <a:r>
              <a:rPr lang="en-GB" sz="2000" b="1" dirty="0" err="1">
                <a:latin typeface="Comic Sans MS" panose="030F0702030302020204" pitchFamily="66" charset="0"/>
              </a:rPr>
              <a:t>escucha</a:t>
            </a:r>
            <a:r>
              <a:rPr lang="en-GB" sz="2000" b="1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273218-652E-8F84-E265-4B1FCD6A262E}"/>
              </a:ext>
            </a:extLst>
          </p:cNvPr>
          <p:cNvSpPr txBox="1"/>
          <p:nvPr/>
        </p:nvSpPr>
        <p:spPr>
          <a:xfrm>
            <a:off x="785438" y="39049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P1 p 69, Act. 3 CD1.69</a:t>
            </a:r>
          </a:p>
        </p:txBody>
      </p:sp>
    </p:spTree>
    <p:extLst>
      <p:ext uri="{BB962C8B-B14F-4D97-AF65-F5344CB8AC3E}">
        <p14:creationId xmlns:p14="http://schemas.microsoft.com/office/powerpoint/2010/main" val="39070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34B7852-D467-643F-E1F3-6215AA8F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57481" y="770928"/>
            <a:ext cx="3272408" cy="1712846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4800" b="1" dirty="0">
                <a:solidFill>
                  <a:srgbClr val="7030A0"/>
                </a:solidFill>
                <a:latin typeface="Comic Sans MS" pitchFamily="66" charset="0"/>
              </a:rPr>
              <a:t>a, al,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4800" b="1" dirty="0">
                <a:solidFill>
                  <a:srgbClr val="7030A0"/>
                </a:solidFill>
                <a:latin typeface="Comic Sans MS" pitchFamily="66" charset="0"/>
              </a:rPr>
              <a:t>a la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4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s-ES_tradnl" sz="4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 la</a:t>
            </a:r>
            <a:endParaRPr lang="en-GB" sz="4800" b="1" dirty="0"/>
          </a:p>
        </p:txBody>
      </p:sp>
      <p:sp>
        <p:nvSpPr>
          <p:cNvPr id="4" name="1 Rectángulo">
            <a:extLst>
              <a:ext uri="{FF2B5EF4-FFF2-40B4-BE49-F238E27FC236}">
                <a16:creationId xmlns:a16="http://schemas.microsoft.com/office/drawing/2014/main" id="{11E9A7D0-158D-A5F6-D01E-52F259520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3648" y="1604732"/>
            <a:ext cx="20633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s-ES_tradnl" b="1" dirty="0">
                <a:latin typeface="Comic Sans MS" pitchFamily="66" charset="0"/>
              </a:rPr>
              <a:t>- Salir</a:t>
            </a:r>
            <a:endParaRPr lang="es-ES_tradnl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6A10E0-9782-C163-32FC-A5CAF662EF4D}"/>
              </a:ext>
            </a:extLst>
          </p:cNvPr>
          <p:cNvSpPr txBox="1"/>
          <p:nvPr/>
        </p:nvSpPr>
        <p:spPr>
          <a:xfrm>
            <a:off x="539552" y="260648"/>
            <a:ext cx="56703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Verbos seguidos de preposición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962F98-4711-0828-EB68-02DCF64812FD}"/>
              </a:ext>
            </a:extLst>
          </p:cNvPr>
          <p:cNvSpPr txBox="1"/>
          <p:nvPr/>
        </p:nvSpPr>
        <p:spPr>
          <a:xfrm>
            <a:off x="1475656" y="5013176"/>
            <a:ext cx="17281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 Ir</a:t>
            </a:r>
            <a:endParaRPr kumimoji="0" lang="en-GB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F40F874-61E5-FD72-1361-E8691C5260F9}"/>
              </a:ext>
            </a:extLst>
          </p:cNvPr>
          <p:cNvSpPr txBox="1"/>
          <p:nvPr/>
        </p:nvSpPr>
        <p:spPr>
          <a:xfrm>
            <a:off x="3729535" y="4510222"/>
            <a:ext cx="220709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_tradnl" sz="4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 la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7A3F73-3468-6F23-5228-BF8E54577B73}"/>
              </a:ext>
            </a:extLst>
          </p:cNvPr>
          <p:cNvSpPr txBox="1"/>
          <p:nvPr/>
        </p:nvSpPr>
        <p:spPr>
          <a:xfrm>
            <a:off x="1396977" y="2810316"/>
            <a:ext cx="26125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- Volver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22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able&#10;&#10;Description automatically generated">
            <a:extLst>
              <a:ext uri="{FF2B5EF4-FFF2-40B4-BE49-F238E27FC236}">
                <a16:creationId xmlns:a16="http://schemas.microsoft.com/office/drawing/2014/main" id="{6DDE7B63-44F4-1C30-2678-56F72BA694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3" t="2946" r="2727" b="62535"/>
          <a:stretch/>
        </p:blipFill>
        <p:spPr bwMode="auto">
          <a:xfrm>
            <a:off x="864516" y="-87902"/>
            <a:ext cx="8079298" cy="612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D16ECC-BD87-EBC6-3D7E-0317D3469EA8}"/>
              </a:ext>
            </a:extLst>
          </p:cNvPr>
          <p:cNvSpPr txBox="1"/>
          <p:nvPr/>
        </p:nvSpPr>
        <p:spPr>
          <a:xfrm>
            <a:off x="5796136" y="1905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Página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72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5FEA37B-4F2B-9C15-8E23-4A0CE3CA00C2}"/>
                  </a:ext>
                </a:extLst>
              </p14:cNvPr>
              <p14:cNvContentPartPr/>
              <p14:nvPr/>
            </p14:nvContentPartPr>
            <p14:xfrm>
              <a:off x="1115616" y="2607038"/>
              <a:ext cx="9252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5FEA37B-4F2B-9C15-8E23-4A0CE3CA00C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1616" y="2499038"/>
                <a:ext cx="200160" cy="21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B9FE94B-FFD3-E6E1-DEAD-FA4881B584D0}"/>
                  </a:ext>
                </a:extLst>
              </p14:cNvPr>
              <p14:cNvContentPartPr/>
              <p14:nvPr/>
            </p14:nvContentPartPr>
            <p14:xfrm>
              <a:off x="1145577" y="2899031"/>
              <a:ext cx="196560" cy="37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B9FE94B-FFD3-E6E1-DEAD-FA4881B584D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91577" y="2791031"/>
                <a:ext cx="30420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6C0D535-8865-B3A0-A1B4-2B85D4E54158}"/>
                  </a:ext>
                </a:extLst>
              </p14:cNvPr>
              <p14:cNvContentPartPr/>
              <p14:nvPr/>
            </p14:nvContentPartPr>
            <p14:xfrm>
              <a:off x="1243857" y="3919108"/>
              <a:ext cx="237960" cy="216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6C0D535-8865-B3A0-A1B4-2B85D4E5415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89857" y="3811108"/>
                <a:ext cx="345600" cy="23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467A7A3-58FF-6898-337C-228298703918}"/>
                  </a:ext>
                </a:extLst>
              </p14:cNvPr>
              <p14:cNvContentPartPr/>
              <p14:nvPr/>
            </p14:nvContentPartPr>
            <p14:xfrm>
              <a:off x="5159765" y="3940708"/>
              <a:ext cx="545760" cy="979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467A7A3-58FF-6898-337C-22829870391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05765" y="3832708"/>
                <a:ext cx="65340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1114D80-C463-BAE3-F345-32F341D03EE4}"/>
                  </a:ext>
                </a:extLst>
              </p14:cNvPr>
              <p14:cNvContentPartPr/>
              <p14:nvPr/>
            </p14:nvContentPartPr>
            <p14:xfrm>
              <a:off x="4956365" y="2940038"/>
              <a:ext cx="476280" cy="324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1114D80-C463-BAE3-F345-32F341D03EE4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902725" y="2832038"/>
                <a:ext cx="583920" cy="24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126B5EB-4FD4-9C73-2D44-060534F1A81B}"/>
                  </a:ext>
                </a:extLst>
              </p14:cNvPr>
              <p14:cNvContentPartPr/>
              <p14:nvPr/>
            </p14:nvContentPartPr>
            <p14:xfrm>
              <a:off x="5026565" y="2647521"/>
              <a:ext cx="300960" cy="4248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126B5EB-4FD4-9C73-2D44-060534F1A81B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4972565" y="2539521"/>
                <a:ext cx="408600" cy="258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0402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467544" y="242027"/>
            <a:ext cx="8659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1. Completa con las frases con: 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a, al, a la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,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de, del, de la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98660" y="910424"/>
            <a:ext cx="8964313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Volvemos _____ Puerto Vallarta el viernes, 6 de mayo.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Mis amigos y yo salimos _______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fiesta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todos los sábados.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Mis padres van _______ supermercado cada sábado.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¿Cuándo vas a ir _______ universidad?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Él nunca va _______ piscina porque no sabe nadar.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¿A qué hora quieres salir ___________ parque?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¿A qué hora quieres ir ___________ parque?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¿Cuándo vuelve tu jefe  ______ la conferencia?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¿Qué días vas _______ Londres?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¿A qué hora salís ___________ cafetería?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¿Por qué no vamos _________ cine el fin de semana?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¿Cuándo vas ______ lavar el coche?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Volveré </a:t>
            </a:r>
            <a:r>
              <a:rPr kumimoji="0" lang="es-E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mañana________fórum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...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…e iremos _______ teatro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 próximo mes salgo ______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vacaciones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LcParenR"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Salimos ______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compras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con mis amigas </a:t>
            </a:r>
            <a:r>
              <a:rPr kumimoji="0" lang="es-ES" sz="2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ayer</a:t>
            </a:r>
          </a:p>
        </p:txBody>
      </p:sp>
    </p:spTree>
    <p:extLst>
      <p:ext uri="{BB962C8B-B14F-4D97-AF65-F5344CB8AC3E}">
        <p14:creationId xmlns:p14="http://schemas.microsoft.com/office/powerpoint/2010/main" val="4085638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Bradley Hand ITC</vt:lpstr>
      <vt:lpstr>Calibri</vt:lpstr>
      <vt:lpstr>Calibri Light</vt:lpstr>
      <vt:lpstr>Comic Sans MS</vt:lpstr>
      <vt:lpstr>Tema de Office</vt:lpstr>
      <vt:lpstr>4_Office Theme</vt:lpstr>
      <vt:lpstr>PowerPoint Presentation</vt:lpstr>
      <vt:lpstr>PowerPoint Presentation</vt:lpstr>
      <vt:lpstr>PowerPoint Presentation</vt:lpstr>
      <vt:lpstr>PowerPoint Presentation</vt:lpstr>
      <vt:lpstr>Dictado  4 oraciones y 2 números</vt:lpstr>
      <vt:lpstr>PowerPoint Presentation</vt:lpstr>
      <vt:lpstr>- Salir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RICHARD</dc:creator>
  <cp:lastModifiedBy>Flor de Andrews</cp:lastModifiedBy>
  <cp:revision>78</cp:revision>
  <dcterms:created xsi:type="dcterms:W3CDTF">2020-09-22T16:21:34Z</dcterms:created>
  <dcterms:modified xsi:type="dcterms:W3CDTF">2023-10-12T21:07:21Z</dcterms:modified>
</cp:coreProperties>
</file>